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4" r:id="rId1"/>
  </p:sldMasterIdLst>
  <p:notesMasterIdLst>
    <p:notesMasterId r:id="rId71"/>
  </p:notesMasterIdLst>
  <p:handoutMasterIdLst>
    <p:handoutMasterId r:id="rId72"/>
  </p:handoutMasterIdLst>
  <p:sldIdLst>
    <p:sldId id="299" r:id="rId2"/>
    <p:sldId id="343" r:id="rId3"/>
    <p:sldId id="376" r:id="rId4"/>
    <p:sldId id="344" r:id="rId5"/>
    <p:sldId id="345" r:id="rId6"/>
    <p:sldId id="305" r:id="rId7"/>
    <p:sldId id="351" r:id="rId8"/>
    <p:sldId id="353" r:id="rId9"/>
    <p:sldId id="354" r:id="rId10"/>
    <p:sldId id="301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65" r:id="rId23"/>
    <p:sldId id="358" r:id="rId24"/>
    <p:sldId id="359" r:id="rId25"/>
    <p:sldId id="380" r:id="rId26"/>
    <p:sldId id="382" r:id="rId27"/>
    <p:sldId id="360" r:id="rId28"/>
    <p:sldId id="361" r:id="rId29"/>
    <p:sldId id="362" r:id="rId30"/>
    <p:sldId id="381" r:id="rId31"/>
    <p:sldId id="363" r:id="rId32"/>
    <p:sldId id="364" r:id="rId33"/>
    <p:sldId id="300" r:id="rId34"/>
    <p:sldId id="373" r:id="rId35"/>
    <p:sldId id="263" r:id="rId36"/>
    <p:sldId id="326" r:id="rId37"/>
    <p:sldId id="327" r:id="rId38"/>
    <p:sldId id="328" r:id="rId39"/>
    <p:sldId id="329" r:id="rId40"/>
    <p:sldId id="330" r:id="rId41"/>
    <p:sldId id="331" r:id="rId42"/>
    <p:sldId id="332" r:id="rId43"/>
    <p:sldId id="333" r:id="rId44"/>
    <p:sldId id="285" r:id="rId45"/>
    <p:sldId id="334" r:id="rId46"/>
    <p:sldId id="335" r:id="rId47"/>
    <p:sldId id="336" r:id="rId48"/>
    <p:sldId id="295" r:id="rId49"/>
    <p:sldId id="270" r:id="rId50"/>
    <p:sldId id="321" r:id="rId51"/>
    <p:sldId id="322" r:id="rId52"/>
    <p:sldId id="323" r:id="rId53"/>
    <p:sldId id="324" r:id="rId54"/>
    <p:sldId id="367" r:id="rId55"/>
    <p:sldId id="283" r:id="rId56"/>
    <p:sldId id="370" r:id="rId57"/>
    <p:sldId id="371" r:id="rId58"/>
    <p:sldId id="284" r:id="rId59"/>
    <p:sldId id="339" r:id="rId60"/>
    <p:sldId id="340" r:id="rId61"/>
    <p:sldId id="341" r:id="rId62"/>
    <p:sldId id="342" r:id="rId63"/>
    <p:sldId id="296" r:id="rId64"/>
    <p:sldId id="369" r:id="rId65"/>
    <p:sldId id="372" r:id="rId66"/>
    <p:sldId id="377" r:id="rId67"/>
    <p:sldId id="290" r:id="rId68"/>
    <p:sldId id="291" r:id="rId69"/>
    <p:sldId id="337" r:id="rId70"/>
  </p:sldIdLst>
  <p:sldSz cx="6858000" cy="9144000" type="screen4x3"/>
  <p:notesSz cx="9309100" cy="7053263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CC"/>
    <a:srgbClr val="3333CC"/>
    <a:srgbClr val="3333FF"/>
    <a:srgbClr val="B9CDE5"/>
    <a:srgbClr val="FF3300"/>
    <a:srgbClr val="FF00FF"/>
    <a:srgbClr val="004EEA"/>
    <a:srgbClr val="0000FF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ลักษณะ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50" autoAdjust="0"/>
    <p:restoredTop sz="94660"/>
  </p:normalViewPr>
  <p:slideViewPr>
    <p:cSldViewPr>
      <p:cViewPr varScale="1">
        <p:scale>
          <a:sx n="79" d="100"/>
          <a:sy n="79" d="100"/>
        </p:scale>
        <p:origin x="-1668" y="-90"/>
      </p:cViewPr>
      <p:guideLst>
        <p:guide orient="horz" pos="2160"/>
        <p:guide orient="horz" pos="2880"/>
        <p:guide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033943" cy="352381"/>
          </a:xfrm>
          <a:prstGeom prst="rect">
            <a:avLst/>
          </a:prstGeom>
        </p:spPr>
        <p:txBody>
          <a:bodyPr vert="horz" lIns="91847" tIns="45925" rIns="91847" bIns="4592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5273007" y="1"/>
            <a:ext cx="4033943" cy="352381"/>
          </a:xfrm>
          <a:prstGeom prst="rect">
            <a:avLst/>
          </a:prstGeom>
        </p:spPr>
        <p:txBody>
          <a:bodyPr vert="horz" lIns="91847" tIns="45925" rIns="91847" bIns="4592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50AC9E1-4DB2-4E82-9FCC-8906E3100D14}" type="datetimeFigureOut">
              <a:rPr lang="th-TH"/>
              <a:pPr>
                <a:defRPr/>
              </a:pPr>
              <a:t>23/11/60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1" y="6699759"/>
            <a:ext cx="4033943" cy="352381"/>
          </a:xfrm>
          <a:prstGeom prst="rect">
            <a:avLst/>
          </a:prstGeom>
        </p:spPr>
        <p:txBody>
          <a:bodyPr vert="horz" lIns="91847" tIns="45925" rIns="91847" bIns="4592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5273007" y="6699759"/>
            <a:ext cx="4033943" cy="352381"/>
          </a:xfrm>
          <a:prstGeom prst="rect">
            <a:avLst/>
          </a:prstGeom>
        </p:spPr>
        <p:txBody>
          <a:bodyPr vert="horz" lIns="91847" tIns="45925" rIns="91847" bIns="4592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0B30CA9-E2B7-4FF7-975D-59D792AA2B2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998935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033943" cy="352381"/>
          </a:xfrm>
          <a:prstGeom prst="rect">
            <a:avLst/>
          </a:prstGeom>
        </p:spPr>
        <p:txBody>
          <a:bodyPr vert="horz" lIns="91847" tIns="45925" rIns="91847" bIns="45925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5273007" y="1"/>
            <a:ext cx="4033943" cy="352381"/>
          </a:xfrm>
          <a:prstGeom prst="rect">
            <a:avLst/>
          </a:prstGeom>
        </p:spPr>
        <p:txBody>
          <a:bodyPr vert="horz" lIns="91847" tIns="45925" rIns="91847" bIns="45925" rtlCol="0"/>
          <a:lstStyle>
            <a:lvl1pPr algn="r">
              <a:defRPr sz="1200"/>
            </a:lvl1pPr>
          </a:lstStyle>
          <a:p>
            <a:fld id="{DD464345-2816-4D32-891F-1AAC40A604D8}" type="datetimeFigureOut">
              <a:rPr lang="th-TH" smtClean="0"/>
              <a:pPr/>
              <a:t>23/11/60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663950" y="528638"/>
            <a:ext cx="1981200" cy="2644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7" tIns="45925" rIns="91847" bIns="45925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930911" y="3350442"/>
            <a:ext cx="7447280" cy="3173688"/>
          </a:xfrm>
          <a:prstGeom prst="rect">
            <a:avLst/>
          </a:prstGeom>
        </p:spPr>
        <p:txBody>
          <a:bodyPr vert="horz" lIns="91847" tIns="45925" rIns="91847" bIns="45925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1" y="6699759"/>
            <a:ext cx="4033943" cy="352381"/>
          </a:xfrm>
          <a:prstGeom prst="rect">
            <a:avLst/>
          </a:prstGeom>
        </p:spPr>
        <p:txBody>
          <a:bodyPr vert="horz" lIns="91847" tIns="45925" rIns="91847" bIns="45925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5273007" y="6699759"/>
            <a:ext cx="4033943" cy="352381"/>
          </a:xfrm>
          <a:prstGeom prst="rect">
            <a:avLst/>
          </a:prstGeom>
        </p:spPr>
        <p:txBody>
          <a:bodyPr vert="horz" lIns="91847" tIns="45925" rIns="91847" bIns="45925" rtlCol="0" anchor="b"/>
          <a:lstStyle>
            <a:lvl1pPr algn="r">
              <a:defRPr sz="1200"/>
            </a:lvl1pPr>
          </a:lstStyle>
          <a:p>
            <a:fld id="{FECE9D5F-2FFE-47DE-897D-0542918B887F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870894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4802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7FCA8-7460-4736-8A74-BA99EDDCC43F}" type="datetime1">
              <a:rPr lang="th-TH" smtClean="0"/>
              <a:t>23/11/60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43A4A-4478-4515-A7B7-ADB3CCDAC8E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03344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C365C5-9A49-4366-AE79-8DB31695497F}" type="datetime1">
              <a:rPr lang="th-TH" smtClean="0"/>
              <a:t>23/11/60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8F7889-E03E-443A-89F2-A940F57E23E6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86053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70DE61-36C6-4C9D-BBDC-5F9443B4EDC1}" type="datetime1">
              <a:rPr lang="th-TH" smtClean="0"/>
              <a:t>23/11/60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CD3ABB-249D-4378-80AE-6A6C29350364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29029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722A-C944-49A1-9A2C-6514489A6BC7}" type="datetime1">
              <a:rPr lang="th-TH" smtClean="0"/>
              <a:t>23/11/60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43A4A-4478-4515-A7B7-ADB3CCDAC8E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88047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8E54E9-2774-48A2-97EC-86CDD1A9C9BE}" type="datetime1">
              <a:rPr lang="th-TH" smtClean="0"/>
              <a:t>23/11/60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C95671-7A7F-4216-946E-A24C7AE3C444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70373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B0182A-5913-4A81-BD3B-470C5547C7FA}" type="datetime1">
              <a:rPr lang="th-TH" smtClean="0"/>
              <a:t>23/11/60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5FB622-FC8E-4D0D-B5BA-655E9FCAA2F2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8541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169996-DDA9-49CC-BBEF-F4A69F921088}" type="datetime1">
              <a:rPr lang="th-TH" smtClean="0"/>
              <a:t>23/11/60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2A6A0F-4B67-4DEC-9583-8C5B49056AE3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9763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CCE04E-7D00-4335-B325-D4FF3DC191DC}" type="datetime1">
              <a:rPr lang="th-TH" smtClean="0"/>
              <a:t>23/11/60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8576F5-CFC8-4D61-A1FF-E6296C69ADF0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47998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3BB159-4C50-43B0-B78E-13251363D342}" type="datetime1">
              <a:rPr lang="th-TH" smtClean="0"/>
              <a:t>23/11/60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ABA190-9A36-4221-B22D-A3635673552E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4810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8471E6-0080-43E9-ACA4-9873F4C5D6B9}" type="datetime1">
              <a:rPr lang="th-TH" smtClean="0"/>
              <a:t>23/11/60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2F3865-24CC-4383-BBA2-E8DB5366011A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00436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97FF80-B993-4A72-B244-5EF49589FDE3}" type="datetime1">
              <a:rPr lang="th-TH" smtClean="0"/>
              <a:t>23/11/60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53C1A-00AF-46D8-B036-6C2510A6B4FB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98270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7AFE8DA-14DD-4FD9-9E95-502A82395FBC}" type="datetime1">
              <a:rPr lang="th-TH" smtClean="0"/>
              <a:t>23/11/60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B8EB96-DCCC-499E-ABF1-127554226D4C}" type="slidenum">
              <a:rPr lang="th-TH" smtClean="0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5516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180976" y="228600"/>
            <a:ext cx="6488657" cy="11430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การทำสัญญารับทุน</a:t>
            </a:r>
            <a:endParaRPr lang="th-TH" sz="3600" b="1" dirty="0">
              <a:ln w="9525">
                <a:solidFill>
                  <a:srgbClr val="3333CC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ตัวยึดเนื้อหา 2"/>
          <p:cNvSpPr txBox="1">
            <a:spLocks/>
          </p:cNvSpPr>
          <p:nvPr/>
        </p:nvSpPr>
        <p:spPr>
          <a:xfrm>
            <a:off x="180976" y="1524000"/>
            <a:ext cx="6488657" cy="2514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thaiDist">
              <a:buClr>
                <a:schemeClr val="tx1"/>
              </a:buClr>
              <a:buFont typeface="Arial" pitchFamily="34" charset="0"/>
              <a:buNone/>
            </a:pPr>
            <a:r>
              <a:rPr lang="th-TH" sz="2600" b="1" spc="-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 หัวหน้าโครงการจะต้องกรอกรายละเอียดโครงการในระบบ </a:t>
            </a:r>
            <a:r>
              <a:rPr lang="en-US" sz="2600" b="1" spc="-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E-project </a:t>
            </a:r>
            <a:r>
              <a:rPr lang="th-TH" sz="2600" b="1" spc="-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และได้รับการอนุมัติโครงการผ่านระบบ </a:t>
            </a:r>
            <a:r>
              <a:rPr lang="en-US" sz="2600" b="1" spc="-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E-project</a:t>
            </a:r>
            <a:r>
              <a:rPr lang="en-US" sz="2600" b="1" spc="-1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600" b="1" spc="-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จึงจะสามารถดำเนินการทำสัญญารับทุนได้</a:t>
            </a:r>
          </a:p>
          <a:p>
            <a:pPr marL="0" indent="0" algn="thaiDist">
              <a:buClr>
                <a:schemeClr val="tx1"/>
              </a:buClr>
              <a:buFont typeface="Arial" pitchFamily="34" charset="0"/>
              <a:buNone/>
            </a:pPr>
            <a:r>
              <a:rPr lang="th-TH" sz="2600" b="1" spc="-1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600" b="1" spc="-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โดยหัวหน้าโครงการจะต้องดำเนินการทำสัญญารับทุนให้เรียบร้อยก่อน เพื่อจะได้ดำเนินงานตามกิจกรรมในโครงการได้</a:t>
            </a:r>
            <a:endParaRPr lang="en-US" sz="2600" b="1" spc="-1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ตัวยึดเนื้อหา 2"/>
          <p:cNvSpPr txBox="1">
            <a:spLocks/>
          </p:cNvSpPr>
          <p:nvPr/>
        </p:nvSpPr>
        <p:spPr>
          <a:xfrm>
            <a:off x="180976" y="4191000"/>
            <a:ext cx="6488657" cy="4800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thaiDist">
              <a:buClr>
                <a:schemeClr val="tx1"/>
              </a:buClr>
              <a:buFont typeface="Arial" pitchFamily="34" charset="0"/>
              <a:buNone/>
            </a:pPr>
            <a:r>
              <a:rPr lang="th-TH" sz="2400" b="1" u="sng" spc="1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เอกสารที่ใช้ในการทำสัญญารับทุน</a:t>
            </a: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สัญญารับทุน (จำนวน 2 ฉบับ) </a:t>
            </a: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แบบฟอร์มที่ 1 แผนปฏิบัติการโครงการบริการวิชาการ ประจำปีงบประมาณ พ.ศ.2561</a:t>
            </a: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แบบฟอร์มที่ 2 แผนการเบิกจ่ายงบประมาณโครงการบริการวิชาการ ประจำปีงบประมาณ พ.ศ.2561</a:t>
            </a: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ประมาณการค่าใช้จ่ายโครงการบริการวิชาการ (</a:t>
            </a:r>
            <a:r>
              <a:rPr lang="th-TH" sz="2100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กว</a:t>
            </a:r>
            <a:r>
              <a:rPr lang="th-TH" sz="2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.1)</a:t>
            </a: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ย.002 </a:t>
            </a:r>
            <a:r>
              <a:rPr lang="th-TH" sz="2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โดยพิมพ์</a:t>
            </a:r>
            <a:r>
              <a:rPr lang="th-TH" sz="2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จาก ระบบ </a:t>
            </a:r>
            <a:r>
              <a:rPr lang="en-US" sz="2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E-manage</a:t>
            </a:r>
            <a:r>
              <a:rPr lang="th-TH" sz="2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514350" indent="-514350" algn="thaiDist">
              <a:buClr>
                <a:schemeClr val="tx1"/>
              </a:buClr>
              <a:buFont typeface="Arial" pitchFamily="34" charset="0"/>
              <a:buAutoNum type="arabicPeriod"/>
            </a:pPr>
            <a:endParaRPr lang="en-US" sz="2800" b="1" spc="-1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8137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209552" y="228600"/>
            <a:ext cx="6488657" cy="12192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การขออนุมัติจัดโครงการฝึกอบรม</a:t>
            </a:r>
            <a:endParaRPr lang="th-TH" sz="3600" b="1" dirty="0">
              <a:ln w="9525">
                <a:solidFill>
                  <a:srgbClr val="3333CC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ตัวยึดเนื้อหา 2"/>
          <p:cNvSpPr txBox="1">
            <a:spLocks/>
          </p:cNvSpPr>
          <p:nvPr/>
        </p:nvSpPr>
        <p:spPr>
          <a:xfrm>
            <a:off x="228600" y="1600200"/>
            <a:ext cx="6488657" cy="1676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thaiDist">
              <a:buClr>
                <a:schemeClr val="tx1"/>
              </a:buClr>
              <a:buFont typeface="Arial" pitchFamily="34" charset="0"/>
              <a:buNone/>
            </a:pPr>
            <a:r>
              <a:rPr lang="th-TH" sz="24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        หัวหน้าโครงการบริการวิชาการต้องทำการขออนุมัติดำเนินการตามระเบียบเช่น การขออนุมัติจัดฝึกอบรม  การขออนุมัติจ้างเหมา ขออนุมัติเบิกค่าตอบแทน ใบเสนอซื้อ/จ้าง ทุกรายการ </a:t>
            </a:r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ให้ออกเลขที่เอกสารจากต้นสังกัด โดยหัวหน้า</a:t>
            </a:r>
            <a:r>
              <a:rPr lang="th-TH" sz="2400" b="1" spc="-100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โครงการต้องขออนุมัติก่อนดำเนินกิจกรรม </a:t>
            </a:r>
            <a:r>
              <a:rPr lang="th-TH" sz="2400" b="1" i="1" u="sng" spc="-100" dirty="0" smtClean="0">
                <a:solidFill>
                  <a:srgbClr val="FF00FF"/>
                </a:solidFill>
                <a:latin typeface="TH SarabunPSK" pitchFamily="34" charset="-34"/>
                <a:cs typeface="TH SarabunPSK" pitchFamily="34" charset="-34"/>
              </a:rPr>
              <a:t>อย่างน้อย 5 วันทำการ </a:t>
            </a:r>
          </a:p>
        </p:txBody>
      </p:sp>
      <p:sp>
        <p:nvSpPr>
          <p:cNvPr id="5" name="ตัวยึดเนื้อหา 2"/>
          <p:cNvSpPr txBox="1">
            <a:spLocks/>
          </p:cNvSpPr>
          <p:nvPr/>
        </p:nvSpPr>
        <p:spPr>
          <a:xfrm>
            <a:off x="228600" y="3429000"/>
            <a:ext cx="6488657" cy="5410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thaiDist">
              <a:buClr>
                <a:schemeClr val="tx1"/>
              </a:buClr>
              <a:buFont typeface="Arial" pitchFamily="34" charset="0"/>
              <a:buNone/>
            </a:pPr>
            <a:r>
              <a:rPr lang="th-TH" sz="2400" b="1" u="sng" spc="-100" dirty="0" smtClean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เอกสารที่ใช้ขออนุมัติจัดโครงการฝึกอบรม</a:t>
            </a: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200" spc="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ขออนุมัติจัดโครงการฝึกอบรม (</a:t>
            </a:r>
            <a:r>
              <a:rPr lang="th-TH" sz="2200" spc="100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กว</a:t>
            </a:r>
            <a:r>
              <a:rPr lang="th-TH" sz="2200" spc="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.7)</a:t>
            </a: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200" spc="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แบบขออนุมัติโครงการฝึกอบรม (</a:t>
            </a:r>
            <a:r>
              <a:rPr lang="th-TH" sz="2200" spc="100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กว</a:t>
            </a:r>
            <a:r>
              <a:rPr lang="th-TH" sz="2200" spc="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.7/1)</a:t>
            </a: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200" spc="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ชื่อโครงการฝึกอบรม (</a:t>
            </a:r>
            <a:r>
              <a:rPr lang="th-TH" sz="2200" spc="100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กว</a:t>
            </a:r>
            <a:r>
              <a:rPr lang="th-TH" sz="2200" spc="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.7/2)</a:t>
            </a: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200" spc="100" dirty="0">
                <a:latin typeface="TH SarabunPSK" pitchFamily="34" charset="-34"/>
                <a:cs typeface="TH SarabunPSK" pitchFamily="34" charset="-34"/>
              </a:rPr>
              <a:t>ขออนุมัติเบิกค่าอาหารกลางวัน อาหารว่างและ</a:t>
            </a:r>
            <a:r>
              <a:rPr lang="th-TH" sz="2200" spc="100" dirty="0" smtClean="0">
                <a:latin typeface="TH SarabunPSK" pitchFamily="34" charset="-34"/>
                <a:cs typeface="TH SarabunPSK" pitchFamily="34" charset="-34"/>
              </a:rPr>
              <a:t>เครื่องดื่ม (</a:t>
            </a:r>
            <a:r>
              <a:rPr lang="th-TH" sz="2200" spc="100" dirty="0" err="1" smtClean="0">
                <a:latin typeface="TH SarabunPSK" pitchFamily="34" charset="-34"/>
                <a:cs typeface="TH SarabunPSK" pitchFamily="34" charset="-34"/>
              </a:rPr>
              <a:t>กว</a:t>
            </a:r>
            <a:r>
              <a:rPr lang="th-TH" sz="2200" spc="100" dirty="0" smtClean="0">
                <a:latin typeface="TH SarabunPSK" pitchFamily="34" charset="-34"/>
                <a:cs typeface="TH SarabunPSK" pitchFamily="34" charset="-34"/>
              </a:rPr>
              <a:t>.7/3)</a:t>
            </a: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200" spc="100" dirty="0">
                <a:latin typeface="TH SarabunPSK" pitchFamily="34" charset="-34"/>
                <a:cs typeface="TH SarabunPSK" pitchFamily="34" charset="-34"/>
              </a:rPr>
              <a:t>ขออนุมัติเบิกค่าตอบแทนวิทยากร</a:t>
            </a:r>
            <a:r>
              <a:rPr lang="th-TH" sz="2200" spc="100" dirty="0" smtClean="0">
                <a:latin typeface="TH SarabunPSK" pitchFamily="34" charset="-34"/>
                <a:cs typeface="TH SarabunPSK" pitchFamily="34" charset="-34"/>
              </a:rPr>
              <a:t>ภายใน (</a:t>
            </a:r>
            <a:r>
              <a:rPr lang="th-TH" sz="2200" spc="100" dirty="0" err="1" smtClean="0">
                <a:latin typeface="TH SarabunPSK" pitchFamily="34" charset="-34"/>
                <a:cs typeface="TH SarabunPSK" pitchFamily="34" charset="-34"/>
              </a:rPr>
              <a:t>กว</a:t>
            </a:r>
            <a:r>
              <a:rPr lang="th-TH" sz="2200" spc="100" dirty="0" smtClean="0">
                <a:latin typeface="TH SarabunPSK" pitchFamily="34" charset="-34"/>
                <a:cs typeface="TH SarabunPSK" pitchFamily="34" charset="-34"/>
              </a:rPr>
              <a:t>.7/4) พร้อมแนบหนังสือเชิญและแบบตอบรับ</a:t>
            </a: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200" spc="100" dirty="0">
                <a:latin typeface="TH SarabunPSK" pitchFamily="34" charset="-34"/>
                <a:cs typeface="TH SarabunPSK" pitchFamily="34" charset="-34"/>
              </a:rPr>
              <a:t>ขออนุมัติเบิกค่าตอบแทนวิทยากร</a:t>
            </a:r>
            <a:r>
              <a:rPr lang="th-TH" sz="2200" spc="100" dirty="0" smtClean="0">
                <a:latin typeface="TH SarabunPSK" pitchFamily="34" charset="-34"/>
                <a:cs typeface="TH SarabunPSK" pitchFamily="34" charset="-34"/>
              </a:rPr>
              <a:t>ภายนอก (</a:t>
            </a:r>
            <a:r>
              <a:rPr lang="th-TH" sz="2200" spc="100" dirty="0" err="1" smtClean="0">
                <a:latin typeface="TH SarabunPSK" pitchFamily="34" charset="-34"/>
                <a:cs typeface="TH SarabunPSK" pitchFamily="34" charset="-34"/>
              </a:rPr>
              <a:t>กว</a:t>
            </a:r>
            <a:r>
              <a:rPr lang="th-TH" sz="2200" spc="100" dirty="0" smtClean="0">
                <a:latin typeface="TH SarabunPSK" pitchFamily="34" charset="-34"/>
                <a:cs typeface="TH SarabunPSK" pitchFamily="34" charset="-34"/>
              </a:rPr>
              <a:t>.7/5) </a:t>
            </a:r>
            <a:r>
              <a:rPr lang="th-TH" sz="2200" spc="100" dirty="0">
                <a:latin typeface="TH SarabunPSK" pitchFamily="34" charset="-34"/>
                <a:cs typeface="TH SarabunPSK" pitchFamily="34" charset="-34"/>
              </a:rPr>
              <a:t>พร้อมแนบ</a:t>
            </a:r>
            <a:r>
              <a:rPr lang="th-TH" sz="2200" spc="100" dirty="0" smtClean="0">
                <a:latin typeface="TH SarabunPSK" pitchFamily="34" charset="-34"/>
                <a:cs typeface="TH SarabunPSK" pitchFamily="34" charset="-34"/>
              </a:rPr>
              <a:t>หนังสือเชิญ</a:t>
            </a:r>
            <a:r>
              <a:rPr lang="th-TH" sz="2200" spc="100" dirty="0">
                <a:latin typeface="TH SarabunPSK" pitchFamily="34" charset="-34"/>
                <a:cs typeface="TH SarabunPSK" pitchFamily="34" charset="-34"/>
              </a:rPr>
              <a:t>และแบบตอบ</a:t>
            </a:r>
            <a:r>
              <a:rPr lang="th-TH" sz="2200" spc="100" dirty="0" smtClean="0">
                <a:latin typeface="TH SarabunPSK" pitchFamily="34" charset="-34"/>
                <a:cs typeface="TH SarabunPSK" pitchFamily="34" charset="-34"/>
              </a:rPr>
              <a:t>รับ</a:t>
            </a: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200" spc="100" dirty="0" smtClean="0">
                <a:latin typeface="TH SarabunPSK" pitchFamily="34" charset="-34"/>
                <a:cs typeface="TH SarabunPSK" pitchFamily="34" charset="-34"/>
              </a:rPr>
              <a:t>ขออนุมัติจ้างเหมาและแต่งตั้งกรรมการตรวจรับพัสดุ (</a:t>
            </a:r>
            <a:r>
              <a:rPr lang="th-TH" sz="2200" spc="100" dirty="0" err="1" smtClean="0">
                <a:latin typeface="TH SarabunPSK" pitchFamily="34" charset="-34"/>
                <a:cs typeface="TH SarabunPSK" pitchFamily="34" charset="-34"/>
              </a:rPr>
              <a:t>กว</a:t>
            </a:r>
            <a:r>
              <a:rPr lang="th-TH" sz="2200" spc="100" dirty="0" smtClean="0">
                <a:latin typeface="TH SarabunPSK" pitchFamily="34" charset="-34"/>
                <a:cs typeface="TH SarabunPSK" pitchFamily="34" charset="-34"/>
              </a:rPr>
              <a:t>.</a:t>
            </a:r>
            <a:r>
              <a:rPr lang="en-US" sz="2200" spc="100" dirty="0" smtClean="0">
                <a:latin typeface="TH SarabunPSK" pitchFamily="34" charset="-34"/>
                <a:cs typeface="TH SarabunPSK" pitchFamily="34" charset="-34"/>
              </a:rPr>
              <a:t>5) </a:t>
            </a:r>
            <a:r>
              <a:rPr lang="th-TH" sz="2200" spc="100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(ในกรณีมีการจัดทำคู่มือ/เอกสารประกอบการฝึกอบรม ไวนิล  หรือ ป้าย)</a:t>
            </a: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200" spc="1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ขออนุมัตินักศึกษาช่วยปฏิบัติงาน</a:t>
            </a:r>
            <a:endParaRPr lang="th-TH" sz="2200" spc="1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266700" indent="-266700" algn="thaiDist">
              <a:buClr>
                <a:schemeClr val="tx1"/>
              </a:buClr>
              <a:buFont typeface="Arial" pitchFamily="34" charset="0"/>
              <a:buAutoNum type="arabicPeriod"/>
            </a:pPr>
            <a:endParaRPr lang="th-TH" sz="2000" b="1" spc="-1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514350" indent="-514350" algn="thaiDist">
              <a:buClr>
                <a:schemeClr val="tx1"/>
              </a:buClr>
              <a:buFont typeface="Arial" pitchFamily="34" charset="0"/>
              <a:buAutoNum type="arabicPeriod"/>
            </a:pPr>
            <a:endParaRPr lang="en-US" sz="2000" b="1" spc="-1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2334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4" y="0"/>
            <a:ext cx="646885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85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11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56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4" y="0"/>
            <a:ext cx="646885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51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45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14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4" y="0"/>
            <a:ext cx="646885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52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4" y="0"/>
            <a:ext cx="646885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16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90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2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83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41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04786" y="201709"/>
            <a:ext cx="6457950" cy="159589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 algn="ctr">
              <a:buNone/>
              <a:defRPr/>
            </a:pPr>
            <a:r>
              <a:rPr lang="th-TH" sz="35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หลักเกณฑ์ค่าตอบแทนวิทยากรในการจัดฝึกอบรม</a:t>
            </a:r>
          </a:p>
          <a:p>
            <a:pPr marL="514350" indent="-514350" algn="ctr">
              <a:buNone/>
              <a:defRPr/>
            </a:pPr>
            <a:r>
              <a:rPr lang="th-TH" sz="2900" dirty="0" smtClean="0">
                <a:solidFill>
                  <a:srgbClr val="0A057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มาตรการประหยัดในการเบิกค่าใช้จ่ายในโครงการบริการวิชาการ</a:t>
            </a:r>
            <a:endParaRPr lang="th-TH" sz="2900" dirty="0"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239882"/>
              </p:ext>
            </p:extLst>
          </p:nvPr>
        </p:nvGraphicFramePr>
        <p:xfrm>
          <a:off x="236621" y="2209800"/>
          <a:ext cx="6449930" cy="321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3964"/>
                <a:gridCol w="3095966"/>
              </a:tblGrid>
              <a:tr h="2743200">
                <a:tc>
                  <a:txBody>
                    <a:bodyPr/>
                    <a:lstStyle/>
                    <a:p>
                      <a:pPr marL="622300" indent="-444500">
                        <a:buNone/>
                        <a:defRPr/>
                      </a:pPr>
                      <a:r>
                        <a:rPr lang="th-TH" sz="2800" u="none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1) </a:t>
                      </a:r>
                      <a:r>
                        <a:rPr lang="th-TH" sz="2800" u="none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ที่เป็นบุคลากร</a:t>
                      </a:r>
                      <a:r>
                        <a:rPr lang="th-TH" sz="2800" i="1" u="sng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ของรัฐ</a:t>
                      </a:r>
                      <a:r>
                        <a:rPr lang="th-TH" sz="260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	</a:t>
                      </a:r>
                      <a:endParaRPr lang="en-US" sz="2600" dirty="0" smtClean="0">
                        <a:solidFill>
                          <a:sysClr val="windowText" lastClr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804863" indent="-273050">
                        <a:buFontTx/>
                        <a:buChar char="-"/>
                      </a:pPr>
                      <a:r>
                        <a:rPr lang="th-TH" sz="2600" u="sng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ภาคบรรยาย </a:t>
                      </a:r>
                      <a:r>
                        <a:rPr lang="th-TH" sz="260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	</a:t>
                      </a:r>
                    </a:p>
                    <a:p>
                      <a:pPr marL="804863" indent="0">
                        <a:buFontTx/>
                        <a:buNone/>
                      </a:pPr>
                      <a:r>
                        <a:rPr lang="th-TH" sz="2600" b="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ไม่เกินชั่วโมงละ 600  บาท</a:t>
                      </a:r>
                      <a:endParaRPr lang="en-US" sz="2600" b="0" dirty="0" smtClean="0">
                        <a:solidFill>
                          <a:sysClr val="windowText" lastClr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804863" indent="-273050">
                        <a:buFontTx/>
                        <a:buChar char="-"/>
                        <a:tabLst/>
                      </a:pPr>
                      <a:endParaRPr lang="th-TH" sz="1600" u="sng" dirty="0" smtClean="0">
                        <a:solidFill>
                          <a:sysClr val="windowText" lastClr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804863" indent="-273050">
                        <a:buFontTx/>
                        <a:buChar char="-"/>
                        <a:tabLst/>
                      </a:pPr>
                      <a:r>
                        <a:rPr lang="th-TH" sz="2600" u="sng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ภาคปฏิบัติ </a:t>
                      </a:r>
                    </a:p>
                    <a:p>
                      <a:pPr marL="531813" indent="0">
                        <a:buFontTx/>
                        <a:buNone/>
                        <a:tabLst/>
                      </a:pPr>
                      <a:r>
                        <a:rPr lang="th-TH" sz="2600" b="1" u="none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(เบิกได้กลุ่มละไม่เกิน</a:t>
                      </a:r>
                      <a:r>
                        <a:rPr lang="th-TH" sz="2600" b="1" u="non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2 คน)</a:t>
                      </a:r>
                      <a:r>
                        <a:rPr lang="th-TH" sz="2600" b="1" u="none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</a:p>
                    <a:p>
                      <a:pPr marL="531813" indent="0">
                        <a:buFontTx/>
                        <a:buNone/>
                        <a:tabLst/>
                      </a:pPr>
                      <a:r>
                        <a:rPr lang="th-TH" sz="2600" b="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ไม่เกินชั่วโมงละ 300 บาท </a:t>
                      </a:r>
                    </a:p>
                    <a:p>
                      <a:endParaRPr lang="th-TH" sz="2900" dirty="0">
                        <a:solidFill>
                          <a:sysClr val="windowText" lastClr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0113" indent="-804863">
                        <a:buNone/>
                      </a:pPr>
                      <a:r>
                        <a:rPr lang="th-TH" sz="280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2) </a:t>
                      </a:r>
                      <a:r>
                        <a:rPr lang="th-TH" sz="280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ที่มิใช่</a:t>
                      </a:r>
                      <a:r>
                        <a:rPr lang="th-TH" sz="2800" i="1" u="sng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บุคลากรของรัฐ</a:t>
                      </a:r>
                      <a:r>
                        <a:rPr lang="th-TH" sz="2800" i="1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endParaRPr lang="en-US" sz="2800" i="1" dirty="0" smtClean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723900" indent="-273050">
                        <a:buFontTx/>
                        <a:buChar char="-"/>
                      </a:pPr>
                      <a:r>
                        <a:rPr lang="th-TH" sz="2600" u="sng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ภาคบรรยาย </a:t>
                      </a:r>
                      <a:r>
                        <a:rPr lang="th-TH" sz="260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	</a:t>
                      </a:r>
                    </a:p>
                    <a:p>
                      <a:pPr marL="450850" indent="273050">
                        <a:buFontTx/>
                        <a:buNone/>
                      </a:pPr>
                      <a:r>
                        <a:rPr lang="th-TH" sz="2400" b="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ไม่เกินชั่วโมงละ 1</a:t>
                      </a:r>
                      <a:r>
                        <a:rPr lang="en-US" sz="2400" b="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,</a:t>
                      </a:r>
                      <a:r>
                        <a:rPr lang="th-TH" sz="2400" b="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200 บาท</a:t>
                      </a:r>
                      <a:endParaRPr lang="en-US" sz="2400" b="0" dirty="0" smtClean="0">
                        <a:solidFill>
                          <a:sysClr val="windowText" lastClr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endParaRPr lang="th-TH" sz="2900" dirty="0">
                        <a:solidFill>
                          <a:sysClr val="windowText" lastClr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สี่เหลี่ยมผืนผ้า 8"/>
          <p:cNvSpPr/>
          <p:nvPr/>
        </p:nvSpPr>
        <p:spPr>
          <a:xfrm>
            <a:off x="228601" y="5837634"/>
            <a:ext cx="6457950" cy="3077766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b="1" u="sng" dirty="0">
                <a:solidFill>
                  <a:srgbClr val="003399"/>
                </a:solidFill>
                <a:latin typeface="TH SarabunPSK" pitchFamily="34" charset="-34"/>
                <a:cs typeface="TH SarabunPSK" pitchFamily="34" charset="-34"/>
              </a:rPr>
              <a:t>สิ่งที่ต้องแนบ</a:t>
            </a:r>
          </a:p>
          <a:p>
            <a:pPr marL="623888" indent="-355600">
              <a:buAutoNum type="arabicParenR"/>
            </a:pPr>
            <a:r>
              <a:rPr lang="th-TH" sz="2700" dirty="0">
                <a:latin typeface="TH SarabunPSK" pitchFamily="34" charset="-34"/>
                <a:cs typeface="TH SarabunPSK" pitchFamily="34" charset="-34"/>
              </a:rPr>
              <a:t>แบบขออนุมัติโครงการฝึกอบรม พร้อมหัวหน้าโครงการลงนาม</a:t>
            </a:r>
          </a:p>
          <a:p>
            <a:pPr marL="623888" indent="-355600">
              <a:buAutoNum type="arabicParenR"/>
            </a:pPr>
            <a:r>
              <a:rPr lang="th-TH" sz="2700" dirty="0">
                <a:latin typeface="TH SarabunPSK" pitchFamily="34" charset="-34"/>
                <a:cs typeface="TH SarabunPSK" pitchFamily="34" charset="-34"/>
              </a:rPr>
              <a:t>แบบขออนุมัติเบิกค่าตอบแทน</a:t>
            </a:r>
            <a:r>
              <a:rPr lang="th-TH" sz="2700" dirty="0" smtClean="0">
                <a:latin typeface="TH SarabunPSK" pitchFamily="34" charset="-34"/>
                <a:cs typeface="TH SarabunPSK" pitchFamily="34" charset="-34"/>
              </a:rPr>
              <a:t>วิทยากร</a:t>
            </a:r>
          </a:p>
          <a:p>
            <a:pPr marL="623888" indent="-355600">
              <a:buAutoNum type="arabicParenR"/>
            </a:pPr>
            <a:r>
              <a:rPr lang="th-TH" sz="2700" dirty="0" smtClean="0">
                <a:latin typeface="TH SarabunPSK" pitchFamily="34" charset="-34"/>
                <a:cs typeface="TH SarabunPSK" pitchFamily="34" charset="-34"/>
              </a:rPr>
              <a:t>แบบ</a:t>
            </a:r>
            <a:r>
              <a:rPr lang="th-TH" sz="2700" dirty="0">
                <a:latin typeface="TH SarabunPSK" pitchFamily="34" charset="-34"/>
                <a:cs typeface="TH SarabunPSK" pitchFamily="34" charset="-34"/>
              </a:rPr>
              <a:t>ขออนุมัติ</a:t>
            </a:r>
            <a:r>
              <a:rPr lang="th-TH" sz="2700" dirty="0" smtClean="0">
                <a:latin typeface="TH SarabunPSK" pitchFamily="34" charset="-34"/>
                <a:cs typeface="TH SarabunPSK" pitchFamily="34" charset="-34"/>
              </a:rPr>
              <a:t>เบิกค่าอาหารกลางวัน อาหารว่างและเครื่องดื่ม</a:t>
            </a:r>
            <a:endParaRPr lang="th-TH" sz="2700" dirty="0">
              <a:latin typeface="TH SarabunPSK" pitchFamily="34" charset="-34"/>
              <a:cs typeface="TH SarabunPSK" pitchFamily="34" charset="-34"/>
            </a:endParaRPr>
          </a:p>
          <a:p>
            <a:pPr marL="623888" indent="-355600">
              <a:buAutoNum type="arabicParenR"/>
            </a:pPr>
            <a:r>
              <a:rPr lang="th-TH" sz="2700" dirty="0">
                <a:latin typeface="TH SarabunPSK" pitchFamily="34" charset="-34"/>
                <a:cs typeface="TH SarabunPSK" pitchFamily="34" charset="-34"/>
              </a:rPr>
              <a:t>แบบขอส่งรายงานการเงินการฝึกอบรม</a:t>
            </a:r>
          </a:p>
          <a:p>
            <a:pPr marL="623888" indent="-355600">
              <a:buAutoNum type="arabicParenR"/>
            </a:pPr>
            <a:r>
              <a:rPr lang="th-TH" sz="2700" dirty="0">
                <a:latin typeface="TH SarabunPSK" pitchFamily="34" charset="-34"/>
                <a:cs typeface="TH SarabunPSK" pitchFamily="34" charset="-34"/>
              </a:rPr>
              <a:t>แบบฟอร์มใบสำคัญรับเงิน (วิทยากร) </a:t>
            </a:r>
          </a:p>
          <a:p>
            <a:pPr marL="623888" indent="-355600">
              <a:buAutoNum type="arabicParenR"/>
            </a:pPr>
            <a:r>
              <a:rPr lang="th-TH" sz="2700" dirty="0">
                <a:latin typeface="TH SarabunPSK" pitchFamily="34" charset="-34"/>
                <a:cs typeface="TH SarabunPSK" pitchFamily="34" charset="-34"/>
              </a:rPr>
              <a:t>หนังสือเชิญวิทยากรและแบบตอบรับวิทยากร</a:t>
            </a:r>
          </a:p>
        </p:txBody>
      </p:sp>
    </p:spTree>
    <p:extLst>
      <p:ext uri="{BB962C8B-B14F-4D97-AF65-F5344CB8AC3E}">
        <p14:creationId xmlns:p14="http://schemas.microsoft.com/office/powerpoint/2010/main" val="284500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>
          <a:xfrm>
            <a:off x="167501" y="1752600"/>
            <a:ext cx="6515100" cy="71628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542925" indent="-542925">
              <a:spcAft>
                <a:spcPts val="600"/>
              </a:spcAft>
              <a:buNone/>
            </a:pPr>
            <a:endParaRPr lang="th-TH" sz="800" b="1" dirty="0" smtClean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  <a:p>
            <a:pPr marL="542925" indent="-542925">
              <a:spcAft>
                <a:spcPts val="600"/>
              </a:spcAft>
              <a:buNone/>
            </a:pPr>
            <a:r>
              <a:rPr lang="th-TH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1. ค่าอาหารกลางวัน</a:t>
            </a:r>
            <a:endParaRPr lang="th-TH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542925" indent="-542925">
              <a:spcAft>
                <a:spcPts val="600"/>
              </a:spcAft>
              <a:buNone/>
            </a:pPr>
            <a:endParaRPr lang="th-TH" sz="26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542925" indent="-542925">
              <a:spcAft>
                <a:spcPts val="600"/>
              </a:spcAft>
              <a:buNone/>
            </a:pPr>
            <a:endParaRPr lang="th-TH" sz="26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542925" indent="-542925">
              <a:spcAft>
                <a:spcPts val="600"/>
              </a:spcAft>
              <a:buNone/>
            </a:pPr>
            <a:endParaRPr lang="th-TH" sz="26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542925" indent="-542925">
              <a:spcAft>
                <a:spcPts val="600"/>
              </a:spcAft>
              <a:buNone/>
            </a:pPr>
            <a:endParaRPr lang="th-TH" sz="2600" b="1" dirty="0" smtClean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  <a:p>
            <a:pPr marL="542925" indent="-542925">
              <a:spcAft>
                <a:spcPts val="600"/>
              </a:spcAft>
              <a:buNone/>
            </a:pPr>
            <a:r>
              <a:rPr lang="th-TH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2. ค่าอาหารว่างและเครื่องดื่ม</a:t>
            </a:r>
          </a:p>
          <a:p>
            <a:pPr marL="542925" indent="-542925">
              <a:spcAft>
                <a:spcPts val="600"/>
              </a:spcAft>
              <a:buNone/>
            </a:pPr>
            <a:endParaRPr lang="th-TH" sz="26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167501" y="200024"/>
            <a:ext cx="6515100" cy="128524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หลักเกณฑ์ค่าอาหารในการจัดฝึกอบรม</a:t>
            </a:r>
            <a:endParaRPr lang="th-TH" sz="3600" b="1" dirty="0">
              <a:ln w="9525">
                <a:solidFill>
                  <a:srgbClr val="3333CC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928153"/>
              </p:ext>
            </p:extLst>
          </p:nvPr>
        </p:nvGraphicFramePr>
        <p:xfrm>
          <a:off x="457200" y="2895600"/>
          <a:ext cx="59436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  <a:gridCol w="2971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สถานที่จัด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อัตราการเบิก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จัดในมหาวิทยาลัยแม่</a:t>
                      </a:r>
                      <a:r>
                        <a:rPr lang="th-TH" sz="2400" b="1" dirty="0" err="1" smtClean="0">
                          <a:latin typeface="TH SarabunPSK" pitchFamily="34" charset="-34"/>
                          <a:cs typeface="TH SarabunPSK" pitchFamily="34" charset="-34"/>
                        </a:rPr>
                        <a:t>โจ้</a:t>
                      </a:r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/</a:t>
                      </a:r>
                    </a:p>
                    <a:p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ส่วน</a:t>
                      </a:r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ราชการอื่น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ไม่เกิน 200 บาท/มื้อ/คน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จัดในสถานที่เอกชน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ไม่เกิน 250 บาท/มื้อ/คน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629249"/>
              </p:ext>
            </p:extLst>
          </p:nvPr>
        </p:nvGraphicFramePr>
        <p:xfrm>
          <a:off x="457200" y="5730240"/>
          <a:ext cx="58674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3700"/>
                <a:gridCol w="29337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สถานที่จัด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อัตราการเบิก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จัดในมหาวิทยาลัยแม่</a:t>
                      </a:r>
                      <a:r>
                        <a:rPr lang="th-TH" sz="2400" b="1" dirty="0" err="1" smtClean="0">
                          <a:latin typeface="TH SarabunPSK" pitchFamily="34" charset="-34"/>
                          <a:cs typeface="TH SarabunPSK" pitchFamily="34" charset="-34"/>
                        </a:rPr>
                        <a:t>โจ้</a:t>
                      </a:r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/</a:t>
                      </a:r>
                    </a:p>
                    <a:p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ส่วน</a:t>
                      </a:r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ราชการอื่น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ไม่เกิน 35 บาท/มื้อ/คน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จัดในสถานที่เอกชน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ไม่เกิน 50 บาท/มื้อ/คน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783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90500" y="1676400"/>
            <a:ext cx="6438900" cy="72390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542925" indent="-542925">
              <a:spcAft>
                <a:spcPts val="600"/>
              </a:spcAft>
              <a:buNone/>
            </a:pPr>
            <a:r>
              <a:rPr lang="th-TH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ค่าเช่าที่พักของวิทยากร</a:t>
            </a:r>
          </a:p>
          <a:p>
            <a:pPr marL="542925" indent="-542925">
              <a:spcAft>
                <a:spcPts val="600"/>
              </a:spcAft>
              <a:buNone/>
            </a:pPr>
            <a:endParaRPr lang="th-TH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L="542925" indent="-542925">
              <a:spcAft>
                <a:spcPts val="600"/>
              </a:spcAft>
              <a:buNone/>
            </a:pPr>
            <a:endParaRPr lang="th-TH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L="542925" indent="-542925">
              <a:spcAft>
                <a:spcPts val="600"/>
              </a:spcAft>
              <a:buNone/>
            </a:pPr>
            <a:endParaRPr lang="th-TH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L="542925" indent="-542925">
              <a:spcAft>
                <a:spcPts val="600"/>
              </a:spcAft>
              <a:buNone/>
            </a:pPr>
            <a:endParaRPr lang="th-TH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L="542925" indent="-542925">
              <a:spcAft>
                <a:spcPts val="600"/>
              </a:spcAft>
              <a:buNone/>
            </a:pPr>
            <a:r>
              <a:rPr lang="th-TH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ค่าที่</a:t>
            </a:r>
            <a:r>
              <a:rPr lang="th-TH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พักของผู้จัดอบรม</a:t>
            </a:r>
            <a:endParaRPr lang="en-US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L="627063" indent="-517525">
              <a:spcAft>
                <a:spcPts val="600"/>
              </a:spcAft>
              <a:buNone/>
            </a:pPr>
            <a:r>
              <a:rPr lang="th-TH" dirty="0">
                <a:solidFill>
                  <a:srgbClr val="00006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- </a:t>
            </a:r>
            <a:r>
              <a:rPr lang="th-TH" b="1" dirty="0">
                <a:solidFill>
                  <a:srgbClr val="00006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ในกรณีการจัดฝึกอบรม สัมมนา ไม่สามารถ</a:t>
            </a:r>
            <a:r>
              <a:rPr lang="th-TH" b="1" dirty="0" smtClean="0">
                <a:solidFill>
                  <a:srgbClr val="00006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เบิก     ค่า</a:t>
            </a:r>
            <a:r>
              <a:rPr lang="th-TH" b="1" dirty="0">
                <a:solidFill>
                  <a:srgbClr val="00006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เหมาจ่ายค่าที่พักได้ จะต้อง</a:t>
            </a:r>
            <a:r>
              <a:rPr lang="th-TH" b="1" dirty="0" smtClean="0">
                <a:solidFill>
                  <a:srgbClr val="00006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ใช้</a:t>
            </a:r>
            <a:r>
              <a:rPr lang="th-TH" b="1" dirty="0" smtClean="0">
                <a:solidFill>
                  <a:srgbClr val="00006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ใบเสร็จรับเงิน          ตามที่จ่ายจริง </a:t>
            </a:r>
            <a:r>
              <a:rPr lang="th-TH" b="1" dirty="0" smtClean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(แต่</a:t>
            </a:r>
            <a:r>
              <a:rPr lang="th-TH" b="1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ไม่เกิน</a:t>
            </a:r>
            <a:r>
              <a:rPr lang="th-TH" b="1" dirty="0" smtClean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วงเงิน ตามระเบียบกระทรวงการคลังว่าด้วยค่าใช้จ่ายในการ</a:t>
            </a:r>
            <a:r>
              <a:rPr lang="th-TH" b="1" smtClean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ฝึกอบรม </a:t>
            </a:r>
            <a:r>
              <a:rPr lang="th-TH" b="1" smtClean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การจัดงาน และการประชุมระหว่างประเทศ </a:t>
            </a:r>
            <a:r>
              <a:rPr lang="th-TH" b="1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พ.ศ.</a:t>
            </a: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2555)</a:t>
            </a:r>
            <a:endParaRPr lang="en-US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098314"/>
              </p:ext>
            </p:extLst>
          </p:nvPr>
        </p:nvGraphicFramePr>
        <p:xfrm>
          <a:off x="227511" y="2590800"/>
          <a:ext cx="60198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3352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TH SarabunPSK" pitchFamily="34" charset="-34"/>
                          <a:cs typeface="TH SarabunPSK" pitchFamily="34" charset="-34"/>
                        </a:rPr>
                        <a:t>ประเภท</a:t>
                      </a:r>
                      <a:endParaRPr lang="th-TH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TH SarabunPSK" pitchFamily="34" charset="-34"/>
                          <a:cs typeface="TH SarabunPSK" pitchFamily="34" charset="-34"/>
                        </a:rPr>
                        <a:t>อัตราการเบิก</a:t>
                      </a:r>
                      <a:endParaRPr lang="th-TH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1005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b="1" dirty="0" smtClean="0">
                          <a:solidFill>
                            <a:srgbClr val="000066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ค่าเช่าห้องพักของวิทยากร</a:t>
                      </a:r>
                      <a:r>
                        <a:rPr lang="th-TH" b="1" dirty="0" smtClean="0">
                          <a:solidFill>
                            <a:srgbClr val="00206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	</a:t>
                      </a:r>
                      <a:endParaRPr lang="th-TH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b="1" dirty="0" smtClean="0">
                          <a:solidFill>
                            <a:srgbClr val="000066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ไม่เกินคืนละ 1,200 บาท/คน/วัน</a:t>
                      </a:r>
                      <a:endParaRPr lang="en-US" b="1" dirty="0" smtClean="0">
                        <a:solidFill>
                          <a:srgbClr val="000066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endParaRPr lang="th-TH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ชื่อเรื่อง 1"/>
          <p:cNvSpPr txBox="1">
            <a:spLocks noGrp="1"/>
          </p:cNvSpPr>
          <p:nvPr>
            <p:ph type="title"/>
          </p:nvPr>
        </p:nvSpPr>
        <p:spPr>
          <a:xfrm>
            <a:off x="190500" y="174097"/>
            <a:ext cx="6438900" cy="127370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หลักเกณฑ์ค่าที่พักในการจัดฝึกอบรม</a:t>
            </a:r>
            <a:endParaRPr lang="th-TH" sz="3600" b="1" dirty="0">
              <a:ln w="9525">
                <a:solidFill>
                  <a:srgbClr val="3333CC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0424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4" y="0"/>
            <a:ext cx="646885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78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4" y="0"/>
            <a:ext cx="646885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35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>
          <a:xfrm>
            <a:off x="180976" y="1676400"/>
            <a:ext cx="6477000" cy="73152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65125" indent="-187325">
              <a:buNone/>
            </a:pPr>
            <a:endParaRPr lang="th-TH" sz="60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L="365125" indent="-187325">
              <a:buNone/>
            </a:pPr>
            <a:r>
              <a:rPr lang="th-TH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ค่าตอบแทนนักศึกษาช่วยปฏิบัติงาน </a:t>
            </a:r>
          </a:p>
          <a:p>
            <a:pPr marL="68580" lvl="0" indent="0" algn="thaiDist">
              <a:buNone/>
            </a:pPr>
            <a:r>
              <a:rPr lang="th-TH" sz="2800" b="1" dirty="0" smtClean="0">
                <a:solidFill>
                  <a:srgbClr val="00006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</a:t>
            </a:r>
            <a:r>
              <a:rPr lang="th-TH" sz="2800" dirty="0" smtClean="0">
                <a:solidFill>
                  <a:srgbClr val="00006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ดำเนินการตามประกาศมหาวิทยาลัยแม่</a:t>
            </a:r>
            <a:r>
              <a:rPr lang="th-TH" sz="2800" dirty="0" err="1" smtClean="0">
                <a:solidFill>
                  <a:srgbClr val="00006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โจ้</a:t>
            </a:r>
            <a:r>
              <a:rPr lang="th-TH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 เรื่องหลักเกณฑ์และอัตราค่าตอบแทนนักศึกษาที่ช่วยปฏิบัติงาน </a:t>
            </a: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200024" y="152400"/>
            <a:ext cx="6477000" cy="12954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หลักเกณฑ์</a:t>
            </a:r>
          </a:p>
          <a:p>
            <a:pPr>
              <a:defRPr/>
            </a:pP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ค่าตอบแทนนักศึกษาช่วยปฏิบัติงาน</a:t>
            </a:r>
            <a:endParaRPr lang="th-TH" sz="3600" b="1" dirty="0">
              <a:ln w="9525">
                <a:solidFill>
                  <a:srgbClr val="3333CC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295399" y="6400800"/>
            <a:ext cx="4286249" cy="2246769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b="1" u="sng" dirty="0">
                <a:solidFill>
                  <a:srgbClr val="003399"/>
                </a:solidFill>
                <a:latin typeface="TH SarabunPSK" pitchFamily="34" charset="-34"/>
                <a:cs typeface="TH SarabunPSK" pitchFamily="34" charset="-34"/>
              </a:rPr>
              <a:t>สิ่งที่ต้องแนบ</a:t>
            </a:r>
          </a:p>
          <a:p>
            <a:pPr marL="623888" indent="-355600">
              <a:buAutoNum type="arabicParenR"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หนังสือขออนุมัติ </a:t>
            </a:r>
            <a:endParaRPr lang="th-TH" dirty="0" smtClean="0">
              <a:latin typeface="TH SarabunPSK" pitchFamily="34" charset="-34"/>
              <a:cs typeface="TH SarabunPSK" pitchFamily="34" charset="-34"/>
            </a:endParaRPr>
          </a:p>
          <a:p>
            <a:pPr marL="623888" indent="-355600">
              <a:buAutoNum type="arabicParenR"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สำเนา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บัตรประจำตัวนักศึกษา</a:t>
            </a:r>
          </a:p>
          <a:p>
            <a:pPr marL="623888" indent="-355600">
              <a:buAutoNum type="arabicParenR"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ตาราง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เรียน</a:t>
            </a:r>
          </a:p>
          <a:p>
            <a:pPr marL="623888" indent="-355600">
              <a:buAutoNum type="arabicParenR"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ภาระงาน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908659"/>
              </p:ext>
            </p:extLst>
          </p:nvPr>
        </p:nvGraphicFramePr>
        <p:xfrm>
          <a:off x="381000" y="3505200"/>
          <a:ext cx="59436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3600"/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รายละเอียด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 marT="60960" marB="60960"/>
                </a:tc>
              </a:tr>
              <a:tr h="109728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นักศึกษา </a:t>
                      </a:r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(ปริญญาตรี)</a:t>
                      </a:r>
                      <a:r>
                        <a:rPr lang="th-TH" sz="24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ปฏิบัติงานชั่วโมงละ 25 บาท แต่เบิกได้ไม่</a:t>
                      </a:r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เกินวันละ </a:t>
                      </a:r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200 บาท</a:t>
                      </a:r>
                      <a:endParaRPr lang="th-TH" sz="2400" b="1" dirty="0" smtClean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นักศึกษา </a:t>
                      </a:r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(ปริญญาโท)</a:t>
                      </a:r>
                      <a:r>
                        <a:rPr lang="th-TH" sz="24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ปฏิบัติงานชั่วโมงละ 30 บาท </a:t>
                      </a:r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แต่เบิกได้ไม่</a:t>
                      </a:r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เกินวันละ 240 บาท</a:t>
                      </a:r>
                    </a:p>
                    <a:p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 marT="60960" marB="6096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604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64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92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4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10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6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80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221343" y="228600"/>
            <a:ext cx="6488657" cy="12192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การยืมเงิน</a:t>
            </a:r>
            <a:endParaRPr lang="th-TH" sz="3600" b="1" dirty="0">
              <a:ln w="9525">
                <a:solidFill>
                  <a:srgbClr val="3333CC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ตัวยึดเนื้อหา 2"/>
          <p:cNvSpPr txBox="1">
            <a:spLocks/>
          </p:cNvSpPr>
          <p:nvPr/>
        </p:nvSpPr>
        <p:spPr>
          <a:xfrm>
            <a:off x="197531" y="1693334"/>
            <a:ext cx="6512470" cy="44788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Font typeface="Arial" pitchFamily="34" charset="0"/>
              <a:buNone/>
            </a:pPr>
            <a:r>
              <a:rPr lang="th-TH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	หัวหน้าโครงการบริการวิชาการจะ </a:t>
            </a:r>
            <a:r>
              <a:rPr lang="th-TH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สามารถยืมเงินได้</a:t>
            </a:r>
            <a:r>
              <a:rPr lang="th-TH" sz="2800" b="1" dirty="0" smtClean="0">
                <a:solidFill>
                  <a:srgbClr val="FF00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800" b="1" u="sng" dirty="0" smtClean="0">
                <a:solidFill>
                  <a:srgbClr val="FF00FF"/>
                </a:solidFill>
                <a:latin typeface="TH SarabunPSK" pitchFamily="34" charset="-34"/>
                <a:cs typeface="TH SarabunPSK" pitchFamily="34" charset="-34"/>
              </a:rPr>
              <a:t>ดังกรณีต่อไปนี้</a:t>
            </a:r>
          </a:p>
          <a:p>
            <a:pPr marL="363538" indent="-363538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กรณีจัดฝึกอบรม </a:t>
            </a:r>
            <a:r>
              <a:rPr lang="th-TH" sz="26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เช่น ค่าตอบแทนวิทยากร </a:t>
            </a:r>
            <a:r>
              <a:rPr lang="th-TH" sz="2600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ค่าตอบแทน</a:t>
            </a:r>
            <a:r>
              <a:rPr lang="th-TH" sz="26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นักศึกษาช่วย</a:t>
            </a:r>
            <a:r>
              <a:rPr lang="th-TH" sz="2600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ปฏิบัติงาน </a:t>
            </a:r>
            <a:r>
              <a:rPr lang="th-TH" sz="26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ค่าอาหารกลางวัน ค่าอาหารว่างและเครื่องดื่ม เป็นต้น</a:t>
            </a:r>
          </a:p>
          <a:p>
            <a:pPr marL="363538" indent="-363538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กรณีเดินทางไปปฏิบัติงาน </a:t>
            </a:r>
            <a:r>
              <a:rPr lang="th-TH" sz="26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เช่น ค่าเบี้ยเลี้ยง ค่าที่พัก ค่าพาหนะ เป็นต้น</a:t>
            </a:r>
          </a:p>
          <a:p>
            <a:pPr marL="363538" indent="-363538" algn="thaiDist">
              <a:buClr>
                <a:schemeClr val="tx1"/>
              </a:buClr>
              <a:buFont typeface="Arial" pitchFamily="34" charset="0"/>
              <a:buAutoNum type="arabicPeriod"/>
            </a:pPr>
            <a:r>
              <a:rPr lang="th-TH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กรณีค่าใช้จ่ายที่ไม่สามารถจัดซื้อเป็นเงินเชื่อได้</a:t>
            </a:r>
            <a:r>
              <a:rPr lang="th-TH" sz="2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6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เช่น ค่าวัสดุ ค่าจ้างเหมาฯ จะต้องดำเนินการตามระเบียบพัสดุ</a:t>
            </a:r>
          </a:p>
        </p:txBody>
      </p:sp>
      <p:sp>
        <p:nvSpPr>
          <p:cNvPr id="5" name="ตัวยึดเนื้อหา 2"/>
          <p:cNvSpPr txBox="1">
            <a:spLocks/>
          </p:cNvSpPr>
          <p:nvPr/>
        </p:nvSpPr>
        <p:spPr>
          <a:xfrm>
            <a:off x="197532" y="6417734"/>
            <a:ext cx="6502944" cy="24976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th-TH" sz="2800" b="1" u="sng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โดยมีเอกสารดังต่อไปนี้</a:t>
            </a:r>
          </a:p>
          <a:p>
            <a:pPr marL="85725" indent="0">
              <a:buClr>
                <a:schemeClr val="tx1"/>
              </a:buClr>
              <a:buFont typeface="Arial" pitchFamily="34" charset="0"/>
              <a:buNone/>
            </a:pP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1.1  สัญญายืมเงิน</a:t>
            </a:r>
          </a:p>
          <a:p>
            <a:pPr marL="85725" indent="0">
              <a:buClr>
                <a:schemeClr val="tx1"/>
              </a:buClr>
              <a:buFont typeface="Arial" pitchFamily="34" charset="0"/>
              <a:buNone/>
            </a:pP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1.2  สำเนาหน้าบัญชีธนาคารกรุงไทย </a:t>
            </a:r>
            <a:r>
              <a:rPr lang="en-US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(Book Bank)</a:t>
            </a:r>
          </a:p>
          <a:p>
            <a:pPr marL="85725" indent="0">
              <a:buClr>
                <a:schemeClr val="tx1"/>
              </a:buClr>
              <a:buFont typeface="Arial" pitchFamily="34" charset="0"/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1.3  </a:t>
            </a: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สำเนาเอกสารที่เกี่ยวข้อง เช่น สำเนาขออนุมัติอบรมฯ ฯลฯ</a:t>
            </a:r>
          </a:p>
        </p:txBody>
      </p:sp>
    </p:spTree>
    <p:extLst>
      <p:ext uri="{BB962C8B-B14F-4D97-AF65-F5344CB8AC3E}">
        <p14:creationId xmlns:p14="http://schemas.microsoft.com/office/powerpoint/2010/main" val="328137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128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04800" y="1752600"/>
            <a:ext cx="6358422" cy="70866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thaiDist">
              <a:lnSpc>
                <a:spcPct val="120000"/>
              </a:lnSpc>
              <a:spcAft>
                <a:spcPts val="1200"/>
              </a:spcAft>
              <a:buNone/>
              <a:defRPr/>
            </a:pP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	กรณีการใช้พาหนะส่วนตัวในการเดินทางไปปฏิบัติงาน และขอเบิกค่าชดเชยน้ำมัน</a:t>
            </a:r>
          </a:p>
          <a:p>
            <a:pPr marL="0" indent="0" algn="thaiDist">
              <a:lnSpc>
                <a:spcPct val="120000"/>
              </a:lnSpc>
              <a:spcAft>
                <a:spcPts val="1200"/>
              </a:spcAft>
              <a:buNone/>
              <a:defRPr/>
            </a:pPr>
            <a:r>
              <a:rPr lang="th-TH" sz="3600" b="1" u="sng" dirty="0" smtClean="0">
                <a:solidFill>
                  <a:srgbClr val="FF00FF"/>
                </a:solidFill>
                <a:latin typeface="TH SarabunPSK" pitchFamily="34" charset="-34"/>
                <a:cs typeface="TH SarabunPSK" pitchFamily="34" charset="-34"/>
              </a:rPr>
              <a:t>โดยแนบ</a:t>
            </a:r>
          </a:p>
          <a:p>
            <a:pPr marL="0" indent="0" algn="thaiDist">
              <a:lnSpc>
                <a:spcPct val="120000"/>
              </a:lnSpc>
              <a:spcAft>
                <a:spcPts val="1200"/>
              </a:spcAft>
              <a:buNone/>
              <a:defRPr/>
            </a:pPr>
            <a:r>
              <a:rPr lang="th-TH" sz="28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1.  </a:t>
            </a:r>
            <a:r>
              <a:rPr lang="th-TH" sz="2800" b="1" u="sng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ขออนุมัติเบิกเงินชดเชยการใช้พาหนะส่วนตัว</a:t>
            </a:r>
          </a:p>
          <a:p>
            <a:pPr marL="985838" indent="-714375" algn="thaiDist">
              <a:spcAft>
                <a:spcPts val="1200"/>
              </a:spcAft>
              <a:buNone/>
              <a:defRPr/>
            </a:pPr>
            <a:r>
              <a:rPr lang="th-TH" sz="28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en-US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หนังสือขออนุมัติเดินทางที่ได้รับการอนุมัติจากต้นสังกัดของผู้รับทุน</a:t>
            </a:r>
          </a:p>
          <a:p>
            <a:pPr marL="985838" indent="-542925" algn="thaiDist">
              <a:spcAft>
                <a:spcPts val="1200"/>
              </a:spcAft>
              <a:buNone/>
              <a:defRPr/>
            </a:pP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en-US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ขออนุมัติใช้พาหนะส่วนตัวไปปฏิบัติงาน</a:t>
            </a:r>
          </a:p>
          <a:p>
            <a:pPr marL="985838" indent="-542925" algn="thaiDist">
              <a:spcAft>
                <a:spcPts val="1200"/>
              </a:spcAft>
              <a:buNone/>
              <a:defRPr/>
            </a:pP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 - การคำนวณระยะทาง ให้ใช้แผนที่กรมทางหลวง </a:t>
            </a:r>
            <a:b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(ไม่เกิน </a:t>
            </a:r>
            <a:r>
              <a:rPr lang="en-US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บาท/กม.) </a:t>
            </a:r>
          </a:p>
          <a:p>
            <a:pPr marL="0" indent="0" algn="thaiDist">
              <a:spcAft>
                <a:spcPts val="1200"/>
              </a:spcAft>
              <a:buNone/>
              <a:defRPr/>
            </a:pPr>
            <a:r>
              <a:rPr lang="en-US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      </a:t>
            </a:r>
          </a:p>
          <a:p>
            <a:pPr marL="0" indent="0" algn="ctr">
              <a:spcAft>
                <a:spcPts val="1200"/>
              </a:spcAft>
              <a:buNone/>
              <a:defRPr/>
            </a:pPr>
            <a:r>
              <a:rPr lang="en-US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Web Link : </a:t>
            </a:r>
            <a:r>
              <a:rPr lang="en-US" sz="2800" b="1" u="sng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http://dohgis.doh.go.th/dohtotravel/</a:t>
            </a: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304800" y="228600"/>
            <a:ext cx="6358422" cy="12954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การเดินทางไปปฏิบัติงาน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44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814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695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54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3000" y="1338953"/>
            <a:ext cx="9144002" cy="646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653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/>
            </a:r>
            <a:br>
              <a:rPr lang="th-TH" dirty="0" smtClean="0"/>
            </a:br>
            <a:endParaRPr lang="th-TH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89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3000" y="1338953"/>
            <a:ext cx="9144002" cy="646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05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789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194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28600" y="1600200"/>
            <a:ext cx="6400800" cy="25146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endParaRPr lang="th-TH" sz="800" b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r>
              <a:rPr lang="th-TH" sz="33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การจ้างเหมารถยนต์รวมค่าน้ำมันเชื้อเพลิง</a:t>
            </a:r>
          </a:p>
          <a:p>
            <a:pPr marL="0" indent="0">
              <a:buNone/>
            </a:pPr>
            <a:r>
              <a:rPr lang="th-TH" sz="33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        </a:t>
            </a:r>
            <a:r>
              <a:rPr lang="th-TH" sz="30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หัวหน้าโครงการทำบันทึกข้อความเพื่อขออนุมัติจ้างเหมารถยนต์พร้อมน้ำมันเชื้อเพลิง</a:t>
            </a:r>
          </a:p>
          <a:p>
            <a:pPr marL="271463" lvl="2" fontAlgn="auto"/>
            <a:r>
              <a:rPr lang="th-TH" sz="2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ค่าเช่ายานพาหนะรวมน้ำมันเชื้อเพลิง ไม่เกิน  2,500 บาท/วัน/คัน  (โดยสาร 4-5 คนขึ้นไป) </a:t>
            </a:r>
          </a:p>
          <a:p>
            <a:pPr marL="271463" lvl="2" fontAlgn="auto"/>
            <a:r>
              <a:rPr lang="th-TH" sz="2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ค่าเช่ารถโดยสาร (รถบัส) ไม่เกิน  </a:t>
            </a:r>
            <a:r>
              <a:rPr lang="en-US" sz="2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13,400  </a:t>
            </a:r>
            <a:r>
              <a:rPr lang="th-TH" sz="2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บาท/วัน/คัน</a:t>
            </a:r>
            <a:endParaRPr lang="th-TH" sz="2600" dirty="0"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653705"/>
              </p:ext>
            </p:extLst>
          </p:nvPr>
        </p:nvGraphicFramePr>
        <p:xfrm>
          <a:off x="228600" y="4282440"/>
          <a:ext cx="6400800" cy="470916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200400"/>
                <a:gridCol w="3200400"/>
              </a:tblGrid>
              <a:tr h="470916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h-TH" sz="2600" b="1" u="none" baseline="0" dirty="0" smtClean="0"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จ้างเหมาบุคคลธรรมดา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2600" b="0" u="sng" baseline="0" dirty="0" smtClean="0">
                          <a:solidFill>
                            <a:srgbClr val="003399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สิ่งที่ต้องแนบ</a:t>
                      </a:r>
                    </a:p>
                    <a:p>
                      <a:pPr marL="355600" indent="-355600">
                        <a:buAutoNum type="arabicPeriod"/>
                      </a:pPr>
                      <a:r>
                        <a:rPr lang="th-TH" sz="2500" b="0" baseline="0" dirty="0" smtClean="0">
                          <a:solidFill>
                            <a:srgbClr val="CC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สำเนาบัตรประชาชน (เจ้าของรถ)</a:t>
                      </a:r>
                    </a:p>
                    <a:p>
                      <a:pPr marL="355600" indent="-355600">
                        <a:buAutoNum type="arabicPeriod"/>
                      </a:pPr>
                      <a:r>
                        <a:rPr lang="th-TH" sz="2500" b="0" baseline="0" dirty="0" smtClean="0">
                          <a:solidFill>
                            <a:srgbClr val="CC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สำเนาทะเบียนบ้าน (เจ้าของรถ)</a:t>
                      </a:r>
                    </a:p>
                    <a:p>
                      <a:pPr marL="355600" indent="-355600">
                        <a:buAutoNum type="arabicPeriod"/>
                      </a:pPr>
                      <a:r>
                        <a:rPr lang="th-TH" sz="2500" b="0" baseline="0" dirty="0" smtClean="0">
                          <a:solidFill>
                            <a:srgbClr val="CC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สำเนาใบขับขี่ของคนขับรถยนต์</a:t>
                      </a:r>
                    </a:p>
                    <a:p>
                      <a:pPr marL="355600" indent="-355600">
                        <a:buAutoNum type="arabicPeriod"/>
                      </a:pPr>
                      <a:r>
                        <a:rPr lang="th-TH" sz="2500" b="0" baseline="0" dirty="0" smtClean="0">
                          <a:solidFill>
                            <a:srgbClr val="CC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สำเนาหน้าทะเบียนรถยนต์ที่ชำระภาษี</a:t>
                      </a:r>
                    </a:p>
                    <a:p>
                      <a:pPr marL="355600" indent="-355600">
                        <a:buAutoNum type="arabicPeriod"/>
                      </a:pPr>
                      <a:r>
                        <a:rPr lang="th-TH" sz="2500" b="0" baseline="0" dirty="0" smtClean="0">
                          <a:solidFill>
                            <a:srgbClr val="CC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หมายเลขโทรศัพท์เจ้าของรถ</a:t>
                      </a:r>
                    </a:p>
                  </a:txBody>
                  <a:tcPr marL="68580" marR="6858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h-TH" sz="2600" b="1" u="none" baseline="0" dirty="0" smtClean="0"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จ้างเหมานิติบุคคล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2600" b="0" u="sng" baseline="0" dirty="0" smtClean="0">
                          <a:solidFill>
                            <a:srgbClr val="003399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สิ่งที่ต้องแนบ</a:t>
                      </a:r>
                    </a:p>
                    <a:p>
                      <a:pPr marL="355600" indent="-355600">
                        <a:buAutoNum type="arabicPeriod"/>
                        <a:tabLst>
                          <a:tab pos="355600" algn="l"/>
                        </a:tabLst>
                      </a:pPr>
                      <a:r>
                        <a:rPr lang="th-TH" sz="2500" b="0" baseline="0" dirty="0" smtClean="0">
                          <a:solidFill>
                            <a:srgbClr val="CC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สำเนาใบขับขี่ (กรณีจ้างเหมารถยนต์)</a:t>
                      </a:r>
                    </a:p>
                    <a:p>
                      <a:pPr marL="355600" indent="-355600">
                        <a:buAutoNum type="arabicPeriod"/>
                        <a:tabLst>
                          <a:tab pos="355600" algn="l"/>
                        </a:tabLst>
                      </a:pPr>
                      <a:r>
                        <a:rPr lang="th-TH" sz="2500" b="0" baseline="0" dirty="0" smtClean="0">
                          <a:solidFill>
                            <a:srgbClr val="CC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สำเนาหน้าทะเบียนรถยนต์</a:t>
                      </a:r>
                    </a:p>
                    <a:p>
                      <a:pPr marL="0" indent="0">
                        <a:buNone/>
                        <a:tabLst>
                          <a:tab pos="355600" algn="l"/>
                        </a:tabLst>
                      </a:pPr>
                      <a:r>
                        <a:rPr lang="th-TH" sz="2500" b="0" baseline="0" dirty="0" smtClean="0">
                          <a:solidFill>
                            <a:srgbClr val="CC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   ที่ชำระ</a:t>
                      </a:r>
                      <a:r>
                        <a:rPr lang="th-TH" sz="2500" b="0" baseline="0" dirty="0" smtClean="0">
                          <a:solidFill>
                            <a:srgbClr val="CC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ภาษี</a:t>
                      </a:r>
                    </a:p>
                    <a:p>
                      <a:pPr marL="360363" indent="-360363">
                        <a:buAutoNum type="arabicPeriod" startAt="3"/>
                        <a:tabLst>
                          <a:tab pos="355600" algn="l"/>
                        </a:tabLst>
                      </a:pPr>
                      <a:r>
                        <a:rPr lang="th-TH" sz="2500" b="0" baseline="0" dirty="0" smtClean="0">
                          <a:solidFill>
                            <a:srgbClr val="CC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หนังสือ</a:t>
                      </a:r>
                      <a:r>
                        <a:rPr lang="th-TH" sz="2500" b="0" baseline="0" dirty="0" smtClean="0">
                          <a:solidFill>
                            <a:srgbClr val="CC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รับรองการจดทะเบียนนิติ</a:t>
                      </a:r>
                      <a:r>
                        <a:rPr lang="th-TH" sz="2500" b="0" baseline="0" dirty="0" smtClean="0">
                          <a:solidFill>
                            <a:srgbClr val="CC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บุคคล</a:t>
                      </a:r>
                    </a:p>
                    <a:p>
                      <a:pPr marL="360363" indent="-360363">
                        <a:buAutoNum type="arabicPeriod" startAt="3"/>
                        <a:tabLst>
                          <a:tab pos="355600" algn="l"/>
                        </a:tabLst>
                      </a:pPr>
                      <a:r>
                        <a:rPr lang="th-TH" sz="2500" b="0" baseline="0" dirty="0" smtClean="0">
                          <a:solidFill>
                            <a:srgbClr val="CC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หมายเลข</a:t>
                      </a:r>
                      <a:r>
                        <a:rPr lang="th-TH" sz="2500" b="0" baseline="0" dirty="0" smtClean="0">
                          <a:solidFill>
                            <a:srgbClr val="CC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โทรศัพท์ของนิติบุคคล</a:t>
                      </a: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6400800" cy="128016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การขออนุมัติจ้างเหมารถยนต์</a:t>
            </a:r>
            <a:endParaRPr lang="th-TH" sz="3600" b="1" dirty="0">
              <a:ln w="9525">
                <a:solidFill>
                  <a:srgbClr val="3333CC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7030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858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716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016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28600" y="1828800"/>
            <a:ext cx="6400800" cy="20574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th-TH" sz="900" b="1" u="sng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r>
              <a:rPr lang="th-TH" b="1" u="sng" dirty="0" smtClean="0">
                <a:solidFill>
                  <a:srgbClr val="003399"/>
                </a:solidFill>
                <a:latin typeface="TH SarabunPSK" pitchFamily="34" charset="-34"/>
                <a:cs typeface="TH SarabunPSK" pitchFamily="34" charset="-34"/>
              </a:rPr>
              <a:t>สิ่ง</a:t>
            </a:r>
            <a:r>
              <a:rPr lang="th-TH" b="1" u="sng" dirty="0">
                <a:solidFill>
                  <a:srgbClr val="003399"/>
                </a:solidFill>
                <a:latin typeface="TH SarabunPSK" pitchFamily="34" charset="-34"/>
                <a:cs typeface="TH SarabunPSK" pitchFamily="34" charset="-34"/>
              </a:rPr>
              <a:t>ที่ต้องแนบ</a:t>
            </a:r>
          </a:p>
          <a:p>
            <a:pPr marL="0" indent="0" algn="thaiDist">
              <a:buNone/>
            </a:pPr>
            <a:r>
              <a:rPr lang="th-TH" sz="2800" dirty="0" smtClean="0">
                <a:solidFill>
                  <a:srgbClr val="CC00CC"/>
                </a:solidFill>
                <a:latin typeface="TH SarabunPSK" pitchFamily="34" charset="-34"/>
                <a:cs typeface="TH SarabunPSK" pitchFamily="34" charset="-34"/>
              </a:rPr>
              <a:t>ใบเสร็จรับเงิน (เจ้าของรถยนต์ลงชื่อผู้รับเงิน/หัวหน้าโครงการ</a:t>
            </a:r>
            <a:br>
              <a:rPr lang="th-TH" sz="2800" dirty="0" smtClean="0">
                <a:solidFill>
                  <a:srgbClr val="CC00CC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800" dirty="0" smtClean="0">
                <a:solidFill>
                  <a:srgbClr val="CC00CC"/>
                </a:solidFill>
                <a:latin typeface="TH SarabunPSK" pitchFamily="34" charset="-34"/>
                <a:cs typeface="TH SarabunPSK" pitchFamily="34" charset="-34"/>
              </a:rPr>
              <a:t>ลงชื่อผู้จ่ายเงิน) 1 ฉบับ</a:t>
            </a:r>
            <a:endParaRPr lang="th-TH" sz="2800" dirty="0">
              <a:solidFill>
                <a:srgbClr val="CC00CC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6400800" cy="137160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เอกสารแนบเคลียร์</a:t>
            </a:r>
            <a:b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(กรณีจ้างเหมารถยนต์)</a:t>
            </a:r>
            <a:endParaRPr lang="th-TH" sz="3600" b="1" dirty="0">
              <a:ln w="9525">
                <a:solidFill>
                  <a:srgbClr val="3333CC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376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>
          <a:xfrm>
            <a:off x="166411" y="1752600"/>
            <a:ext cx="6539466" cy="30480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714375" indent="-536575" algn="thaiDist">
              <a:buNone/>
            </a:pPr>
            <a:r>
              <a:rPr lang="th-TH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ค่าตอบแทนการปฏิบัติงานนอกเวลาทำการ </a:t>
            </a:r>
            <a:endParaRPr lang="th-TH" sz="2800" b="1" dirty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  <a:p>
            <a:pPr marL="714375" indent="-536575" algn="thaiDist">
              <a:buNone/>
            </a:pPr>
            <a:r>
              <a:rPr lang="th-TH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    </a:t>
            </a:r>
            <a:r>
              <a:rPr lang="th-TH" sz="2800" b="1" u="sng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ดำเนินการ</a:t>
            </a:r>
            <a:r>
              <a:rPr lang="th-TH" sz="2800" b="1" u="sng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ตามระเบียบ ดังนี้</a:t>
            </a:r>
            <a:endParaRPr lang="en-US" sz="2800" b="1" u="sng" dirty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5125" indent="-92075">
              <a:buNone/>
            </a:pPr>
            <a:r>
              <a:rPr lang="th-TH" sz="28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    - </a:t>
            </a:r>
            <a:r>
              <a:rPr lang="th-TH" sz="2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วันทำการ </a:t>
            </a:r>
            <a:r>
              <a:rPr lang="th-TH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(ไม่น้อยกว่า 3.5 ชั่วโมง)  </a:t>
            </a:r>
            <a:r>
              <a:rPr lang="th-TH" sz="28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ไม่เกิน </a:t>
            </a:r>
            <a:r>
              <a:rPr lang="th-TH" sz="28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100</a:t>
            </a:r>
            <a:r>
              <a:rPr lang="th-TH" sz="2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.-/</a:t>
            </a:r>
            <a:r>
              <a:rPr lang="th-TH" sz="28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วัน </a:t>
            </a:r>
          </a:p>
          <a:p>
            <a:pPr marL="365125" indent="-92075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    - </a:t>
            </a:r>
            <a:r>
              <a:rPr lang="th-TH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วันหยุดราชการ </a:t>
            </a:r>
            <a:r>
              <a:rPr lang="th-TH" sz="28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(ไม่น้อยกว่า 7 ชั่วโมง)ไม่</a:t>
            </a:r>
            <a:r>
              <a:rPr lang="th-TH" sz="28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เกิน </a:t>
            </a:r>
            <a:r>
              <a:rPr lang="th-TH" sz="28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200</a:t>
            </a:r>
            <a:r>
              <a:rPr lang="th-TH" sz="2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.-/</a:t>
            </a:r>
            <a:r>
              <a:rPr lang="th-TH" sz="28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marL="365125" indent="-92075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ในกรณี ที่ขออนุมัติปฏิบัติงานนอกเวลาทำการเกิน 15 วัน/เดือน ให้ทำหนังสือขออนุมัติ ผ่านต้นสังกัด เสนอ อธิการบดี </a:t>
            </a: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138112" y="152400"/>
            <a:ext cx="6567765" cy="1371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ค่าตอบแทนการปฏิบัติงานนอก</a:t>
            </a: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เวลาทำการ</a:t>
            </a:r>
            <a:endParaRPr lang="th-TH" sz="3600" b="1" dirty="0">
              <a:ln w="9525">
                <a:solidFill>
                  <a:srgbClr val="3333CC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20685" y="1316638"/>
            <a:ext cx="8991602" cy="635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957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655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848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2147217"/>
            <a:ext cx="6858000" cy="484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820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899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>
          <a:xfrm>
            <a:off x="166411" y="1752600"/>
            <a:ext cx="6539466" cy="72390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714375" indent="-536575" algn="thaiDist">
              <a:buNone/>
            </a:pPr>
            <a:r>
              <a:rPr lang="th-TH" sz="2800" dirty="0" smtClean="0">
                <a:solidFill>
                  <a:srgbClr val="00006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1.  ไม่</a:t>
            </a:r>
            <a:r>
              <a:rPr lang="th-TH" sz="2800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อนุมัติให้เบิกจ่ายงบบุคลากร และงบลงทุน </a:t>
            </a: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800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หมวด</a:t>
            </a: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ครุภัณฑ์และสิ่งก่อสร้าง)</a:t>
            </a:r>
          </a:p>
          <a:p>
            <a:pPr marL="365125" indent="-92075">
              <a:buNone/>
            </a:pP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2.  ไม่</a:t>
            </a:r>
            <a:r>
              <a:rPr lang="th-TH" sz="2800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สามารถ</a:t>
            </a:r>
            <a:r>
              <a:rPr lang="th-TH" sz="2800" i="1" dirty="0">
                <a:solidFill>
                  <a:srgbClr val="9900CC"/>
                </a:solidFill>
                <a:latin typeface="TH SarabunPSK" pitchFamily="34" charset="-34"/>
                <a:cs typeface="TH SarabunPSK" pitchFamily="34" charset="-34"/>
              </a:rPr>
              <a:t>ขออนุมัติดำเนินการย้อนหลังทุก</a:t>
            </a:r>
            <a:r>
              <a:rPr lang="th-TH" sz="2800" i="1" dirty="0" smtClean="0">
                <a:solidFill>
                  <a:srgbClr val="9900CC"/>
                </a:solidFill>
                <a:latin typeface="TH SarabunPSK" pitchFamily="34" charset="-34"/>
                <a:cs typeface="TH SarabunPSK" pitchFamily="34" charset="-34"/>
              </a:rPr>
              <a:t>กรณี</a:t>
            </a:r>
          </a:p>
          <a:p>
            <a:pPr marL="625475" indent="-352425" algn="thaiDist">
              <a:buNone/>
            </a:pP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3.  ค่าใช้จ่ายควรสอดคล้องกับกิจกรรมและวัตถุประสงค์ของโครงการ (กรณีโครงการบริการวิชาการ</a:t>
            </a:r>
            <a:r>
              <a:rPr lang="th-TH" sz="2800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กลุ่มฝึกอบรมและสัมมนา</a:t>
            </a:r>
            <a:r>
              <a:rPr lang="th-TH" sz="28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dirty="0" smtClean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ไม่สามารถเบิกค่าใช้จ่ายในการจ้างเหมาบุคคล</a:t>
            </a:r>
            <a:br>
              <a:rPr lang="th-TH" sz="2800" dirty="0" smtClean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800" dirty="0" smtClean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เพื่อดำเนินการฝึกอบรมและสัมมนาได้</a:t>
            </a:r>
            <a:r>
              <a:rPr lang="th-TH" sz="28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542925" indent="-269875" algn="thaiDist">
              <a:buNone/>
            </a:pP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4. </a:t>
            </a:r>
            <a:r>
              <a:rPr lang="th-TH" sz="2800" dirty="0" smtClean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ค่าจ้างเหมาสำรวจแบบสอบถามและวิเคราะห์ข้อมูล </a:t>
            </a:r>
            <a:r>
              <a:rPr lang="th-TH" sz="28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สามารถเบิกจ่ายได้</a:t>
            </a:r>
            <a:r>
              <a:rPr lang="th-TH" sz="2800" dirty="0" smtClean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ตามความเหมาะสม  </a:t>
            </a:r>
            <a:r>
              <a:rPr lang="th-TH" sz="28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(กรณีขออนุมัติต้องแนบ </a:t>
            </a:r>
            <a:r>
              <a:rPr lang="th-TH" sz="2800" u="sng" dirty="0" smtClean="0">
                <a:solidFill>
                  <a:srgbClr val="FF00FF"/>
                </a:solidFill>
                <a:latin typeface="TH SarabunPSK" pitchFamily="34" charset="-34"/>
                <a:cs typeface="TH SarabunPSK" pitchFamily="34" charset="-34"/>
              </a:rPr>
              <a:t>ตัวอย่าง</a:t>
            </a:r>
            <a:r>
              <a:rPr lang="th-TH" sz="28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แบบสอบถามด้วย)</a:t>
            </a:r>
            <a:endParaRPr lang="th-TH" sz="2800" dirty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138112" y="152400"/>
            <a:ext cx="6567765" cy="1371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หลักเกณฑ์การเบิกจ่ายเงิน</a:t>
            </a:r>
            <a:b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โครงการบริการวิชาการ</a:t>
            </a:r>
            <a:endParaRPr lang="th-TH" sz="3600" b="1" dirty="0">
              <a:ln w="9525">
                <a:solidFill>
                  <a:srgbClr val="3333CC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7213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 txBox="1">
            <a:spLocks/>
          </p:cNvSpPr>
          <p:nvPr/>
        </p:nvSpPr>
        <p:spPr bwMode="auto">
          <a:xfrm>
            <a:off x="171450" y="152400"/>
            <a:ext cx="6467474" cy="1371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h-TH" sz="3600" b="1" dirty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การจัดซื้อ/จัดจ้าง </a:t>
            </a: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โครงการ</a:t>
            </a:r>
            <a:r>
              <a:rPr lang="th-TH" sz="3600" b="1" dirty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บริการวิชาการ</a:t>
            </a:r>
          </a:p>
        </p:txBody>
      </p:sp>
      <p:sp>
        <p:nvSpPr>
          <p:cNvPr id="6" name="ตัวแทนเนื้อหา 2"/>
          <p:cNvSpPr txBox="1">
            <a:spLocks/>
          </p:cNvSpPr>
          <p:nvPr/>
        </p:nvSpPr>
        <p:spPr>
          <a:xfrm>
            <a:off x="171450" y="1671632"/>
            <a:ext cx="6457950" cy="72437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th-TH" sz="900" b="1" dirty="0" smtClean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 algn="thaiDist">
              <a:buFont typeface="Arial" pitchFamily="34" charset="0"/>
              <a:buNone/>
            </a:pPr>
            <a:r>
              <a:rPr lang="th-TH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        </a:t>
            </a:r>
            <a:r>
              <a:rPr lang="th-TH" sz="28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ปฏิบัติตามระเบียบของพระราชบัญญัติการจัดซื้อจัดจ้างและการบริหารพัสดุภาครัฐ พ.ศ.2560 และระเบียบกระทรวงการคลังว่าด้วยการจัดซื้อจัดจ้างและการบริหารพัสดุภาครัฐ พ.ศ.2560</a:t>
            </a:r>
            <a:r>
              <a:rPr lang="th-TH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โดยผ่านความเห็นชอบของสำนักวิจัยฯ</a:t>
            </a:r>
          </a:p>
          <a:p>
            <a:pPr marL="0" indent="0" algn="thaiDist">
              <a:buFont typeface="Arial" pitchFamily="34" charset="0"/>
              <a:buNone/>
            </a:pPr>
            <a:r>
              <a:rPr lang="en-US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 1.</a:t>
            </a:r>
            <a:r>
              <a:rPr lang="th-TH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2800" b="1" u="sng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กรณีจัดซื้อ/จัดจ้าง</a:t>
            </a:r>
            <a:r>
              <a:rPr lang="th-TH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</a:t>
            </a:r>
          </a:p>
          <a:p>
            <a:pPr marL="0" indent="0" algn="thaiDist">
              <a:buFont typeface="Arial" pitchFamily="34" charset="0"/>
              <a:buNone/>
            </a:pPr>
            <a:r>
              <a:rPr lang="th-TH" sz="28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ให้กรอกรายละเอียดวัสดุตามแบบฟอร์ม ใบเสนอซื้อ/จ้าง พร้อมแต่งตั้งกรรมการตรวจรับพัสดุ</a:t>
            </a:r>
          </a:p>
          <a:p>
            <a:pPr marL="0" indent="0">
              <a:buFont typeface="Arial" pitchFamily="34" charset="0"/>
              <a:buNone/>
            </a:pPr>
            <a:r>
              <a:rPr lang="th-TH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         </a:t>
            </a:r>
          </a:p>
          <a:p>
            <a:pPr marL="0" indent="0">
              <a:buFont typeface="Arial" pitchFamily="34" charset="0"/>
              <a:buNone/>
            </a:pPr>
            <a:endParaRPr lang="th-TH" sz="28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Font typeface="Arial" pitchFamily="34" charset="0"/>
              <a:buNone/>
            </a:pPr>
            <a:endParaRPr lang="th-TH" sz="28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Font typeface="Arial" pitchFamily="34" charset="0"/>
              <a:buNone/>
            </a:pPr>
            <a:endParaRPr lang="th-TH" sz="28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 algn="ctr">
              <a:buFont typeface="Arial" pitchFamily="34" charset="0"/>
              <a:buNone/>
            </a:pPr>
            <a:endParaRPr lang="th-TH" sz="14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th-TH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*กรุณาตรวจรับพัสดุ ภายใน 5 วันทำการ*</a:t>
            </a:r>
          </a:p>
          <a:p>
            <a:pPr marL="0" indent="0" algn="ctr">
              <a:buFont typeface="Arial" pitchFamily="34" charset="0"/>
              <a:buNone/>
            </a:pPr>
            <a:endParaRPr lang="en-US" sz="2800" b="1" dirty="0" smtClean="0">
              <a:solidFill>
                <a:srgbClr val="000099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7" name="ตัวแทนเนื้อหา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6280284"/>
              </p:ext>
            </p:extLst>
          </p:nvPr>
        </p:nvGraphicFramePr>
        <p:xfrm>
          <a:off x="342901" y="4681532"/>
          <a:ext cx="61722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6100"/>
                <a:gridCol w="30861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รายการซื้อ/จ้าง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จำนวนกรรมการตรวจรับ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ไม่เกิน 10,000 บาท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1-3</a:t>
                      </a:r>
                      <a:r>
                        <a:rPr lang="th-TH" sz="24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คน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เกิน 10,000 บาท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3 คน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802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430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790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52400" y="1752600"/>
            <a:ext cx="6534150" cy="28956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627063" indent="-354013">
              <a:buNone/>
            </a:pPr>
            <a:endParaRPr lang="en-US" sz="800" b="1" dirty="0" smtClean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  <a:p>
            <a:pPr marL="787400" indent="-514350">
              <a:buAutoNum type="arabicPeriod" startAt="2"/>
            </a:pPr>
            <a:r>
              <a:rPr lang="th-TH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การจ้างเหมาบุคคล/องค์กรเพื่อสร้างชิ้นงาน </a:t>
            </a:r>
          </a:p>
          <a:p>
            <a:pPr marL="273050" indent="0">
              <a:buNone/>
            </a:pPr>
            <a:r>
              <a:rPr lang="th-TH" sz="2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ต้องเป็นผู้ที่มีอาชีพรับจ้างนั้น และ/หรือแสดงให้เห็นว่าเป็นผู้ที่สามารถทำงานรับจ้างนั้นได้สำเร็จ และควรระบุราคาต่อหน่วยของชิ้นงานนั้น</a:t>
            </a: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 bwMode="auto">
          <a:xfrm>
            <a:off x="152400" y="152400"/>
            <a:ext cx="6534150" cy="12954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h-TH" sz="3600" b="1" dirty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การจัดซื้อ/จัดจ้าง </a:t>
            </a: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โครงการ</a:t>
            </a:r>
            <a:r>
              <a:rPr lang="th-TH" sz="3600" b="1" dirty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บริการ</a:t>
            </a: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วิชาการ (ต่อ)</a:t>
            </a:r>
            <a:endParaRPr lang="th-TH" sz="3600" b="1" dirty="0">
              <a:ln w="9525">
                <a:solidFill>
                  <a:srgbClr val="3333CC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66688" y="4965918"/>
            <a:ext cx="6519862" cy="181588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b="1" u="sng" dirty="0">
                <a:solidFill>
                  <a:srgbClr val="003399"/>
                </a:solidFill>
                <a:latin typeface="TH SarabunPSK" pitchFamily="34" charset="-34"/>
                <a:cs typeface="TH SarabunPSK" pitchFamily="34" charset="-34"/>
              </a:rPr>
              <a:t>สิ่งที่ต้องแนบ</a:t>
            </a:r>
          </a:p>
          <a:p>
            <a:pPr marL="730250" indent="-457200">
              <a:buAutoNum type="arabicPeriod"/>
            </a:pPr>
            <a:r>
              <a:rPr lang="th-TH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สำเนาบัตรประจำตัวประชาชน และสำเนาทะเบียนบ้าน</a:t>
            </a:r>
          </a:p>
          <a:p>
            <a:pPr marL="730250" indent="-457200">
              <a:buAutoNum type="arabicPeriod"/>
            </a:pPr>
            <a:r>
              <a:rPr lang="th-TH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สำเนาวุฒิการศึกษา</a:t>
            </a:r>
          </a:p>
          <a:p>
            <a:pPr marL="730250" indent="-457200">
              <a:buAutoNum type="arabicPeriod"/>
            </a:pPr>
            <a:r>
              <a:rPr lang="th-TH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หนังสือ หรือเอกสารที่แสดงความรู้ความสามารถ</a:t>
            </a:r>
          </a:p>
        </p:txBody>
      </p:sp>
    </p:spTree>
    <p:extLst>
      <p:ext uri="{BB962C8B-B14F-4D97-AF65-F5344CB8AC3E}">
        <p14:creationId xmlns:p14="http://schemas.microsoft.com/office/powerpoint/2010/main" val="418100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42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965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174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668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06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b="1" dirty="0"/>
          </a:p>
        </p:txBody>
      </p:sp>
      <p:graphicFrame>
        <p:nvGraphicFramePr>
          <p:cNvPr id="5" name="ตัวแทนเนื้อหา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3206960"/>
              </p:ext>
            </p:extLst>
          </p:nvPr>
        </p:nvGraphicFramePr>
        <p:xfrm>
          <a:off x="180976" y="1752600"/>
          <a:ext cx="6477000" cy="5592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9194"/>
                <a:gridCol w="2578806"/>
                <a:gridCol w="2159000"/>
              </a:tblGrid>
              <a:tr h="496280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กรณีซื้อ/จ้าง</a:t>
                      </a:r>
                      <a:endParaRPr lang="th-TH" sz="280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กรณีเงินยืม</a:t>
                      </a:r>
                      <a:endParaRPr lang="th-TH" sz="280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กรณีเงินเชื่อ</a:t>
                      </a:r>
                      <a:endParaRPr lang="th-TH" sz="280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60960" marB="60960" anchor="ctr"/>
                </a:tc>
              </a:tr>
              <a:tr h="1225956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rgbClr val="004EEA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ร้านค้า/นิติบุคคล</a:t>
                      </a:r>
                      <a:endParaRPr lang="th-TH" sz="2400" b="1" dirty="0">
                        <a:solidFill>
                          <a:srgbClr val="004EEA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  <a:tabLst>
                          <a:tab pos="268288" algn="l"/>
                        </a:tabLst>
                      </a:pPr>
                      <a:r>
                        <a:rPr lang="th-TH" sz="2400" dirty="0" smtClean="0">
                          <a:solidFill>
                            <a:sysClr val="windowText" lastClr="000000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แนบใบเสร็จรับเงิน</a:t>
                      </a:r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2400" dirty="0" smtClean="0">
                          <a:solidFill>
                            <a:sysClr val="windowText" lastClr="000000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-  แนบใบส่งของ/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th-TH" sz="2400" dirty="0" smtClean="0">
                          <a:solidFill>
                            <a:sysClr val="windowText" lastClr="000000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  ใบแจ้งหนี้</a:t>
                      </a:r>
                    </a:p>
                    <a:p>
                      <a:pPr marL="180975" indent="-180975">
                        <a:buFontTx/>
                        <a:buChar char="-"/>
                      </a:pPr>
                      <a:r>
                        <a:rPr lang="th-TH" sz="2400" baseline="0" dirty="0" smtClean="0">
                          <a:solidFill>
                            <a:sysClr val="windowText" lastClr="000000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แนบสำเนาหน้าบัญชีธนาคาร</a:t>
                      </a:r>
                      <a:endParaRPr lang="th-TH" sz="2400" dirty="0">
                        <a:solidFill>
                          <a:sysClr val="windowText" lastClr="000000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60960" marB="60960"/>
                </a:tc>
              </a:tr>
              <a:tr h="3459364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rgbClr val="004EEA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บุคคลธรรมดา</a:t>
                      </a:r>
                      <a:endParaRPr lang="th-TH" sz="2400" b="1" dirty="0">
                        <a:solidFill>
                          <a:srgbClr val="004EEA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  <a:tabLst>
                          <a:tab pos="268288" algn="l"/>
                        </a:tabLst>
                      </a:pPr>
                      <a:r>
                        <a:rPr lang="th-TH" sz="2400" dirty="0" smtClean="0">
                          <a:solidFill>
                            <a:sysClr val="windowText" lastClr="000000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แนบใบเสร็จรับเงิน</a:t>
                      </a:r>
                    </a:p>
                    <a:p>
                      <a:pPr marL="342900" indent="-342900">
                        <a:buFontTx/>
                        <a:buChar char="-"/>
                        <a:tabLst>
                          <a:tab pos="268288" algn="l"/>
                        </a:tabLst>
                      </a:pPr>
                      <a:r>
                        <a:rPr lang="th-TH" sz="2400" dirty="0" smtClean="0">
                          <a:solidFill>
                            <a:sysClr val="windowText" lastClr="000000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สำเนาบัตรประจำตัวประชาชน </a:t>
                      </a:r>
                    </a:p>
                    <a:p>
                      <a:pPr marL="268288" indent="-268288">
                        <a:buFontTx/>
                        <a:buChar char="-"/>
                      </a:pPr>
                      <a:endParaRPr lang="th-TH" sz="2400" dirty="0">
                        <a:solidFill>
                          <a:sysClr val="windowText" lastClr="00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pPr marL="268288" indent="-268288">
                        <a:buFontTx/>
                        <a:buChar char="-"/>
                      </a:pPr>
                      <a:r>
                        <a:rPr lang="th-TH" sz="2400" dirty="0" smtClean="0">
                          <a:solidFill>
                            <a:sysClr val="windowText" lastClr="000000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แนบใบส่งของ </a:t>
                      </a:r>
                    </a:p>
                    <a:p>
                      <a:pPr marL="268288" indent="-268288">
                        <a:buFontTx/>
                        <a:buChar char="-"/>
                      </a:pPr>
                      <a:r>
                        <a:rPr lang="th-TH" sz="2400" dirty="0" smtClean="0">
                          <a:solidFill>
                            <a:sysClr val="windowText" lastClr="000000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แนบสำเนาบัตรประชาชนผู้ขาย/ผู้รับจ้าง</a:t>
                      </a:r>
                    </a:p>
                    <a:p>
                      <a:pPr marL="268288" indent="-268288">
                        <a:buFontTx/>
                        <a:buChar char="-"/>
                      </a:pPr>
                      <a:r>
                        <a:rPr lang="th-TH" sz="2400" dirty="0" smtClean="0">
                          <a:solidFill>
                            <a:sysClr val="windowText" lastClr="000000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แนบสำเนาหน้าบัญชีธนาคาร</a:t>
                      </a:r>
                      <a:endParaRPr lang="th-TH" sz="2400" dirty="0">
                        <a:solidFill>
                          <a:sysClr val="windowText" lastClr="000000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60960" marB="60960"/>
                </a:tc>
              </a:tr>
            </a:tbl>
          </a:graphicData>
        </a:graphic>
      </p:graphicFrame>
      <p:sp>
        <p:nvSpPr>
          <p:cNvPr id="6" name="ชื่อเรื่อง 1"/>
          <p:cNvSpPr txBox="1">
            <a:spLocks/>
          </p:cNvSpPr>
          <p:nvPr/>
        </p:nvSpPr>
        <p:spPr bwMode="auto">
          <a:xfrm>
            <a:off x="185736" y="152400"/>
            <a:ext cx="6477000" cy="1371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h-TH" sz="4000" b="1" dirty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เอก</a:t>
            </a:r>
            <a:r>
              <a:rPr lang="th-TH" sz="40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สารแนบเคลียร์ใน</a:t>
            </a:r>
            <a:r>
              <a:rPr lang="th-TH" sz="4000" b="1" dirty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การจัดซื้อ/จัดจ้าง</a:t>
            </a:r>
          </a:p>
        </p:txBody>
      </p:sp>
    </p:spTree>
    <p:extLst>
      <p:ext uri="{BB962C8B-B14F-4D97-AF65-F5344CB8AC3E}">
        <p14:creationId xmlns:p14="http://schemas.microsoft.com/office/powerpoint/2010/main" val="95451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28600" y="1752600"/>
            <a:ext cx="6411516" cy="71628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55600" indent="-355600" algn="thaiDist">
              <a:spcAft>
                <a:spcPts val="1200"/>
              </a:spcAft>
              <a:buClr>
                <a:schemeClr val="tx1"/>
              </a:buClr>
              <a:buNone/>
              <a:defRPr/>
            </a:pPr>
            <a:endParaRPr lang="en-US" sz="900" b="1" dirty="0" smtClean="0">
              <a:solidFill>
                <a:srgbClr val="000066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L="355600" indent="-355600" algn="thaiDist">
              <a:spcAft>
                <a:spcPts val="1200"/>
              </a:spcAft>
              <a:buClr>
                <a:schemeClr val="tx1"/>
              </a:buClr>
              <a:buNone/>
              <a:defRPr/>
            </a:pPr>
            <a:r>
              <a:rPr lang="th-TH" sz="28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ผู้รับ</a:t>
            </a:r>
            <a:r>
              <a:rPr lang="th-TH" sz="2800" dirty="0" smtClean="0">
                <a:solidFill>
                  <a:srgbClr val="00006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ทุนต้อง</a:t>
            </a:r>
            <a:r>
              <a:rPr lang="th-TH" sz="2800" dirty="0" smtClean="0">
                <a:solidFill>
                  <a:srgbClr val="CC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ส่งรายงานความก้าวหน้าการดำเนินงาน </a:t>
            </a:r>
            <a:br>
              <a:rPr lang="th-TH" sz="2800" dirty="0" smtClean="0">
                <a:solidFill>
                  <a:srgbClr val="CC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2800" dirty="0" smtClean="0">
                <a:solidFill>
                  <a:srgbClr val="00006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ให้สำนักวิจัยฯ </a:t>
            </a:r>
            <a:r>
              <a:rPr lang="th-TH" sz="2800" u="sng" dirty="0" smtClean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ทุกเดือน (ไม่เกินวันที่ 3 ของเดือนถัดไป) </a:t>
            </a:r>
            <a:br>
              <a:rPr lang="th-TH" sz="2800" u="sng" dirty="0" smtClean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2800" dirty="0" smtClean="0">
                <a:solidFill>
                  <a:srgbClr val="00006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โดยให้ระบุความก้าวหน้าของการดำเนินงานตามกิจกรรมโครงการ เพื่อจะได้รวบรวมและจัดส่งกองแผนงานต่อไป</a:t>
            </a:r>
          </a:p>
          <a:p>
            <a:pPr marL="355600" lvl="0" indent="-355600" algn="thaiDist">
              <a:spcAft>
                <a:spcPts val="1200"/>
              </a:spcAft>
              <a:buClr>
                <a:schemeClr val="tx1"/>
              </a:buClr>
              <a:buNone/>
              <a:defRPr/>
            </a:pPr>
            <a:r>
              <a:rPr lang="th-TH" sz="2800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2.  </a:t>
            </a:r>
            <a:r>
              <a:rPr lang="th-TH" sz="2800" dirty="0" smtClean="0">
                <a:solidFill>
                  <a:srgbClr val="00006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ผู้รับทุนจะต้อง</a:t>
            </a:r>
            <a:r>
              <a:rPr lang="th-TH" sz="2800" dirty="0" smtClean="0">
                <a:solidFill>
                  <a:srgbClr val="CC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ส่งหลักฐานการใช้จ่ายเงิน</a:t>
            </a:r>
            <a:r>
              <a:rPr lang="th-TH" sz="2800" i="1" dirty="0" smtClean="0">
                <a:solidFill>
                  <a:srgbClr val="CC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2800" dirty="0" smtClean="0">
                <a:solidFill>
                  <a:srgbClr val="CC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รายงานฉบับสมบูรณ์ </a:t>
            </a:r>
            <a:r>
              <a:rPr lang="th-TH" sz="2800" dirty="0" smtClean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</a:t>
            </a:r>
            <a:r>
              <a:rPr lang="th-TH" sz="2800" dirty="0" smtClean="0">
                <a:solidFill>
                  <a:srgbClr val="CC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รายงานผลการดำเนินงานทางระบบ</a:t>
            </a:r>
            <a:r>
              <a:rPr lang="en-US" sz="2800" dirty="0">
                <a:solidFill>
                  <a:srgbClr val="CC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en-US" sz="2800" dirty="0" smtClean="0">
                <a:solidFill>
                  <a:srgbClr val="CC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e-project </a:t>
            </a:r>
            <a:r>
              <a:rPr lang="th-TH" sz="2800" i="1" dirty="0" smtClean="0">
                <a:solidFill>
                  <a:srgbClr val="CC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ภายในวันที่ </a:t>
            </a:r>
            <a:r>
              <a:rPr lang="th-TH" sz="2800" i="1" dirty="0" smtClean="0">
                <a:solidFill>
                  <a:srgbClr val="CC00CC"/>
                </a:solidFill>
                <a:latin typeface="TH SarabunPSK" pitchFamily="34" charset="-34"/>
                <a:cs typeface="TH SarabunPSK" pitchFamily="34" charset="-34"/>
              </a:rPr>
              <a:t>30 กันยายน 2561 </a:t>
            </a:r>
            <a:r>
              <a:rPr lang="th-TH" sz="2800" u="sng" dirty="0" smtClean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(หากไม่จัดส่ง จะไม่ได้รับการพิจารณางบประมาณในปีถัดไป)</a:t>
            </a:r>
            <a:endParaRPr lang="th-TH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28600" y="228600"/>
            <a:ext cx="6411516" cy="12954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h-TH" sz="3600" b="1" dirty="0" smtClean="0">
                <a:ln w="9525">
                  <a:solidFill>
                    <a:srgbClr val="3333CC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การส่งรายงาน</a:t>
            </a:r>
            <a:endParaRPr lang="th-TH" sz="3600" b="1" dirty="0">
              <a:ln w="9525">
                <a:solidFill>
                  <a:srgbClr val="3333CC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8548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946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313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 bwMode="auto">
          <a:xfrm>
            <a:off x="210040" y="152400"/>
            <a:ext cx="6408343" cy="12954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h-TH" b="1" dirty="0" smtClean="0">
                <a:ln w="0">
                  <a:solidFill>
                    <a:srgbClr val="3333CC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รายงานฉบับสมบูรณ์</a:t>
            </a:r>
            <a:endParaRPr lang="th-TH" b="1" dirty="0">
              <a:ln w="0">
                <a:solidFill>
                  <a:srgbClr val="3333CC"/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24328" y="1719382"/>
            <a:ext cx="6408343" cy="70173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3200" dirty="0" smtClean="0">
                <a:solidFill>
                  <a:srgbClr val="800080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200" b="1" dirty="0" smtClean="0">
                <a:solidFill>
                  <a:srgbClr val="800080"/>
                </a:solidFill>
                <a:latin typeface="TH SarabunPSK" pitchFamily="34" charset="-34"/>
                <a:cs typeface="TH SarabunPSK" pitchFamily="34" charset="-34"/>
              </a:rPr>
              <a:t>ผู้รับผิดชอบโครงการ</a:t>
            </a:r>
            <a:r>
              <a:rPr lang="th-TH" sz="3200" b="1" dirty="0">
                <a:solidFill>
                  <a:srgbClr val="800080"/>
                </a:solidFill>
                <a:latin typeface="TH SarabunPSK" pitchFamily="34" charset="-34"/>
                <a:cs typeface="TH SarabunPSK" pitchFamily="34" charset="-34"/>
              </a:rPr>
              <a:t>จัดทำรายงานฉบับสมบูรณ์ </a:t>
            </a:r>
            <a:endParaRPr lang="th-TH" sz="3200" b="1" dirty="0" smtClean="0">
              <a:solidFill>
                <a:srgbClr val="80008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3200" b="1" dirty="0" smtClean="0">
                <a:solidFill>
                  <a:srgbClr val="800080"/>
                </a:solidFill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sz="3200" b="1" dirty="0">
                <a:solidFill>
                  <a:srgbClr val="800080"/>
                </a:solidFill>
                <a:latin typeface="TH SarabunPSK" pitchFamily="34" charset="-34"/>
                <a:cs typeface="TH SarabunPSK" pitchFamily="34" charset="-34"/>
              </a:rPr>
              <a:t>เล่ม พร้อม </a:t>
            </a:r>
            <a:r>
              <a:rPr lang="en-US" sz="3200" b="1" dirty="0">
                <a:solidFill>
                  <a:srgbClr val="800080"/>
                </a:solidFill>
                <a:latin typeface="TH SarabunPSK" pitchFamily="34" charset="-34"/>
                <a:cs typeface="TH SarabunPSK" pitchFamily="34" charset="-34"/>
              </a:rPr>
              <a:t>CD </a:t>
            </a:r>
            <a:r>
              <a:rPr lang="th-TH" sz="3200" b="1" dirty="0">
                <a:solidFill>
                  <a:srgbClr val="800080"/>
                </a:solidFill>
                <a:latin typeface="TH SarabunPSK" pitchFamily="34" charset="-34"/>
                <a:cs typeface="TH SarabunPSK" pitchFamily="34" charset="-34"/>
              </a:rPr>
              <a:t>ข้อมูล 1 แผ่น</a:t>
            </a:r>
          </a:p>
          <a:p>
            <a:pPr marL="0" indent="0">
              <a:buNone/>
            </a:pPr>
            <a:endParaRPr lang="th-TH" sz="1400" b="1" u="sng" dirty="0" smtClean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r>
              <a:rPr lang="th-TH" sz="3600" b="1" u="sng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ประกอบด้วย </a:t>
            </a:r>
            <a:endParaRPr lang="th-TH" sz="3600" b="1" u="sng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514350" indent="-158750">
              <a:buAutoNum type="arabicPeriod"/>
            </a:pPr>
            <a:r>
              <a:rPr lang="th-TH" sz="32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หลักการ</a:t>
            </a:r>
            <a:r>
              <a:rPr lang="th-TH" sz="32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และเหตุผลของโครงการ</a:t>
            </a:r>
          </a:p>
          <a:p>
            <a:pPr marL="514350" indent="-158750">
              <a:buAutoNum type="arabicPeriod"/>
            </a:pPr>
            <a:r>
              <a:rPr lang="th-TH" sz="32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วัตถุประสงค์</a:t>
            </a:r>
            <a:r>
              <a:rPr lang="th-TH" sz="32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ของโครงการ</a:t>
            </a:r>
          </a:p>
          <a:p>
            <a:pPr marL="514350" indent="-158750">
              <a:buAutoNum type="arabicPeriod"/>
            </a:pPr>
            <a:r>
              <a:rPr lang="th-TH" sz="32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ประโยชน์</a:t>
            </a:r>
            <a:r>
              <a:rPr lang="th-TH" sz="32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ที่คาดว่าจะได้รับ</a:t>
            </a:r>
          </a:p>
          <a:p>
            <a:pPr marL="514350" indent="-158750">
              <a:buAutoNum type="arabicPeriod"/>
            </a:pPr>
            <a:r>
              <a:rPr lang="th-TH" sz="32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ตัวชี้วัด</a:t>
            </a:r>
            <a:r>
              <a:rPr lang="th-TH" sz="32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ความสำเร็จของโครงการ</a:t>
            </a:r>
          </a:p>
          <a:p>
            <a:pPr marL="514350" indent="-158750">
              <a:buAutoNum type="arabicPeriod"/>
            </a:pPr>
            <a:r>
              <a:rPr lang="th-TH" sz="32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รายงานผลตามตัวชี้วัดความสำเร็จของโครงการ</a:t>
            </a:r>
            <a:endParaRPr lang="th-TH" sz="3200" b="1" dirty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  <a:p>
            <a:pPr marL="514350" indent="-158750">
              <a:buAutoNum type="arabicPeriod"/>
            </a:pPr>
            <a:r>
              <a:rPr lang="th-TH" sz="32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วิธีการ</a:t>
            </a:r>
            <a:r>
              <a:rPr lang="th-TH" sz="32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ดำเนินโครงการ</a:t>
            </a:r>
          </a:p>
          <a:p>
            <a:pPr marL="355600" indent="271463">
              <a:buAutoNum type="arabicPeriod"/>
            </a:pPr>
            <a:r>
              <a:rPr lang="th-TH" sz="32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ผล</a:t>
            </a:r>
            <a:r>
              <a:rPr lang="th-TH" sz="32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การดำเนินงาน   </a:t>
            </a:r>
            <a:endParaRPr lang="th-TH" sz="3200" b="1" dirty="0" smtClean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  <a:p>
            <a:pPr indent="900113" defTabSz="628650"/>
            <a:r>
              <a:rPr lang="th-TH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7.1  สรุปผล</a:t>
            </a:r>
            <a:r>
              <a:rPr lang="th-TH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การดำเนินงานใน</a:t>
            </a:r>
            <a:r>
              <a:rPr lang="th-TH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ภาพรวม</a:t>
            </a:r>
          </a:p>
          <a:p>
            <a:pPr indent="900113" defTabSz="714375"/>
            <a:r>
              <a:rPr lang="th-TH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7.2  สรุปผล</a:t>
            </a:r>
            <a:r>
              <a:rPr lang="th-TH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การดำเนินงานตาม</a:t>
            </a:r>
            <a:r>
              <a:rPr lang="th-TH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ตัวชี้วัด</a:t>
            </a:r>
          </a:p>
          <a:p>
            <a:pPr indent="900113" defTabSz="714375"/>
            <a:r>
              <a:rPr lang="th-TH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7.3  ผล</a:t>
            </a:r>
            <a:r>
              <a:rPr lang="th-TH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การประเมินความพึงพอใจของผู้เข้า</a:t>
            </a:r>
            <a:r>
              <a:rPr lang="th-TH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รับบริการ</a:t>
            </a:r>
          </a:p>
          <a:p>
            <a:pPr indent="900113" defTabSz="714375"/>
            <a:endParaRPr lang="th-TH" dirty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307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57162" y="1676400"/>
            <a:ext cx="6515100" cy="72390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804863" indent="-531813">
              <a:buAutoNum type="arabicPeriod" startAt="8"/>
            </a:pPr>
            <a:endParaRPr lang="th-TH" sz="900" b="1" dirty="0" smtClean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  <a:p>
            <a:pPr marL="804863" indent="-531813">
              <a:buAutoNum type="arabicPeriod" startAt="8"/>
            </a:pPr>
            <a:r>
              <a:rPr lang="th-TH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องค์</a:t>
            </a:r>
            <a:r>
              <a:rPr lang="th-TH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ความรู้ที่ได้รับจากการบริการวิชาการ</a:t>
            </a:r>
          </a:p>
          <a:p>
            <a:pPr marL="804863" indent="-531813">
              <a:buAutoNum type="arabicPeriod" startAt="8"/>
            </a:pPr>
            <a:r>
              <a:rPr lang="th-TH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การบูร</a:t>
            </a:r>
            <a:r>
              <a:rPr lang="th-TH" b="1" dirty="0" err="1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ณา</a:t>
            </a:r>
            <a:r>
              <a:rPr lang="th-TH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การองค์ความรู้สู่การเรียนการสอนหรือการวิจัย</a:t>
            </a:r>
          </a:p>
          <a:p>
            <a:pPr marL="804863" indent="-531813">
              <a:buAutoNum type="arabicPeriod" startAt="8"/>
            </a:pPr>
            <a:r>
              <a:rPr lang="th-TH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ภาคผนวก </a:t>
            </a:r>
            <a:endParaRPr lang="th-TH" b="1" dirty="0" smtClean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  <a:p>
            <a:pPr marL="800100" indent="-255588"/>
            <a:r>
              <a:rPr lang="th-TH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เอกสาร</a:t>
            </a:r>
            <a:r>
              <a:rPr lang="th-TH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ประกอบการ</a:t>
            </a:r>
            <a:r>
              <a:rPr lang="th-TH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อบรม</a:t>
            </a:r>
          </a:p>
          <a:p>
            <a:pPr marL="800100" indent="-255588"/>
            <a:r>
              <a:rPr lang="th-TH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รูปภาพ</a:t>
            </a:r>
            <a:r>
              <a:rPr lang="th-TH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ประกอบการดำเนิน</a:t>
            </a:r>
            <a:r>
              <a:rPr lang="th-TH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โครงการ</a:t>
            </a:r>
            <a:endParaRPr lang="th-TH" b="1" dirty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  <a:p>
            <a:pPr marL="800100" indent="-255588"/>
            <a:r>
              <a:rPr lang="th-TH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หลักฐาน</a:t>
            </a:r>
            <a:r>
              <a:rPr lang="th-TH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การเข้าร่วมโครงการของผู้รับบริการ </a:t>
            </a:r>
            <a:endParaRPr lang="th-TH" b="1" dirty="0" smtClean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  <a:p>
            <a:pPr marL="544512" indent="0">
              <a:buNone/>
            </a:pPr>
            <a:r>
              <a:rPr lang="th-TH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b="1" u="sng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b="1" u="sng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ถ้ามี</a:t>
            </a:r>
            <a:r>
              <a:rPr lang="th-TH" b="1" u="sng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th-TH" b="1" u="sng" dirty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 bwMode="auto">
          <a:xfrm>
            <a:off x="157162" y="152400"/>
            <a:ext cx="6529388" cy="12192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h-TH" sz="4800" b="1" dirty="0" smtClean="0">
                <a:ln w="0">
                  <a:solidFill>
                    <a:srgbClr val="0000CC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รายงานฉบับสมบูรณ์ (ต่อ)</a:t>
            </a:r>
            <a:endParaRPr lang="th-TH" sz="4800" b="1" dirty="0">
              <a:ln w="0">
                <a:solidFill>
                  <a:srgbClr val="0000CC"/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2096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60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 bwMode="auto">
          <a:xfrm>
            <a:off x="204788" y="152400"/>
            <a:ext cx="6491288" cy="1371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h-TH" sz="3600" b="1" dirty="0" smtClean="0">
                <a:ln>
                  <a:solidFill>
                    <a:srgbClr val="3333FF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การขออนุมัติเปลี่ยนแปลง</a:t>
            </a:r>
            <a:endParaRPr lang="th-TH" sz="3600" dirty="0">
              <a:ln>
                <a:solidFill>
                  <a:srgbClr val="3333FF"/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974" y="1828800"/>
            <a:ext cx="6515100" cy="66479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 algn="thaiDist">
              <a:buFontTx/>
              <a:buAutoNum type="arabicPeriod"/>
            </a:pPr>
            <a:r>
              <a:rPr lang="th-TH" b="1" u="sng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กรณีเปลี่ยนแปลงหัวหน้าโครงการ (</a:t>
            </a:r>
            <a:r>
              <a:rPr lang="th-TH" b="1" dirty="0" err="1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กว</a:t>
            </a:r>
            <a:r>
              <a:rPr lang="th-TH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.2)</a:t>
            </a:r>
            <a:endParaRPr lang="th-TH" dirty="0">
              <a:solidFill>
                <a:srgbClr val="CC00CC"/>
              </a:solidFill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     (ออกหนังสือราชการที่ หน่วยงานต้นสังกัด) </a:t>
            </a:r>
            <a:endParaRPr lang="th-TH" b="1" dirty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dirty="0" smtClean="0">
                <a:solidFill>
                  <a:srgbClr val="CC00CC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600" dirty="0" smtClean="0">
                <a:solidFill>
                  <a:srgbClr val="CC00CC"/>
                </a:solidFill>
                <a:latin typeface="TH SarabunPSK" pitchFamily="34" charset="-34"/>
                <a:cs typeface="TH SarabunPSK" pitchFamily="34" charset="-34"/>
              </a:rPr>
              <a:t>หัวหน้าโครงการจัดทำบันทึกข้อความขออนุมัติเปลี่ยนแปลงหัวหน้าโครงการ ผ่านความเห็นชอบจากหน่วยงานต้นสังกัด เรียน ผู้อำนวยการสำนักวิจัยฯ ภายในวันที่ 29 ธันวาคม 2560</a:t>
            </a:r>
          </a:p>
          <a:p>
            <a:pPr algn="thaiDist"/>
            <a:endParaRPr lang="th-TH" sz="1800" b="1" dirty="0" smtClean="0">
              <a:solidFill>
                <a:srgbClr val="CC00CC"/>
              </a:solidFill>
              <a:latin typeface="TH SarabunPSK" pitchFamily="34" charset="-34"/>
              <a:cs typeface="TH SarabunPSK" pitchFamily="34" charset="-34"/>
            </a:endParaRPr>
          </a:p>
          <a:p>
            <a:pPr marL="582930" indent="-514350" algn="thaiDist">
              <a:buAutoNum type="arabicPeriod" startAt="2"/>
            </a:pPr>
            <a:r>
              <a:rPr lang="th-TH" b="1" u="sng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กรณีเปลี่ยนแปลงหมวดรายจ่าย (</a:t>
            </a:r>
            <a:r>
              <a:rPr lang="th-TH" b="1" dirty="0" err="1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กว</a:t>
            </a:r>
            <a:r>
              <a:rPr lang="th-TH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.3)</a:t>
            </a:r>
          </a:p>
          <a:p>
            <a:pPr marL="68580" algn="thaiDist"/>
            <a:r>
              <a:rPr lang="th-TH" b="1" dirty="0" smtClean="0">
                <a:solidFill>
                  <a:srgbClr val="CC00CC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600" dirty="0" smtClean="0">
                <a:solidFill>
                  <a:srgbClr val="CC00CC"/>
                </a:solidFill>
                <a:latin typeface="TH SarabunPSK" pitchFamily="34" charset="-34"/>
                <a:cs typeface="TH SarabunPSK" pitchFamily="34" charset="-34"/>
              </a:rPr>
              <a:t>หัวหน้าโครงการทำบันทึกข้อความขออนุมัติเปลี่ยนแปลงหมวดรายจ่าย เสนอ  </a:t>
            </a:r>
            <a:r>
              <a:rPr lang="th-TH" sz="2600" dirty="0">
                <a:solidFill>
                  <a:srgbClr val="CC00CC"/>
                </a:solidFill>
                <a:latin typeface="TH SarabunPSK" pitchFamily="34" charset="-34"/>
                <a:cs typeface="TH SarabunPSK" pitchFamily="34" charset="-34"/>
              </a:rPr>
              <a:t>ผู้อำนวยการสำนักวิจัย</a:t>
            </a:r>
            <a:r>
              <a:rPr lang="th-TH" sz="2600" dirty="0" smtClean="0">
                <a:solidFill>
                  <a:srgbClr val="CC00CC"/>
                </a:solidFill>
                <a:latin typeface="TH SarabunPSK" pitchFamily="34" charset="-34"/>
                <a:cs typeface="TH SarabunPSK" pitchFamily="34" charset="-34"/>
              </a:rPr>
              <a:t>ฯ ไม่เกินร้อยละ 20 ของงบประมาณที่ได้รับ ทั้งนี้ต้องไม่กระทบต่อวัตถุประสงค์ และตัวชี้วัดของโครงการ (ถ้าเกินกว่าที่กำหนด จะต้องได้รับความเห็นชอบจากคณะกรรมการบริการวิชาการ)</a:t>
            </a:r>
            <a:endParaRPr lang="th-TH" dirty="0" smtClean="0">
              <a:solidFill>
                <a:srgbClr val="CC00CC"/>
              </a:solidFill>
              <a:latin typeface="TH SarabunPSK" pitchFamily="34" charset="-34"/>
              <a:cs typeface="TH SarabunPSK" pitchFamily="34" charset="-34"/>
            </a:endParaRPr>
          </a:p>
          <a:p>
            <a:pPr marL="68580" algn="thaiDist"/>
            <a:endParaRPr lang="th-TH" dirty="0">
              <a:solidFill>
                <a:srgbClr val="CC00CC"/>
              </a:solidFill>
              <a:latin typeface="TH SarabunPSK" pitchFamily="34" charset="-34"/>
              <a:cs typeface="TH SarabunPSK" pitchFamily="34" charset="-34"/>
            </a:endParaRPr>
          </a:p>
          <a:p>
            <a:pPr marL="68580" algn="thaiDist"/>
            <a:endParaRPr lang="th-TH" dirty="0" smtClean="0">
              <a:solidFill>
                <a:srgbClr val="CC00CC"/>
              </a:solidFill>
              <a:latin typeface="TH SarabunPSK" pitchFamily="34" charset="-34"/>
              <a:cs typeface="TH SarabunPSK" pitchFamily="34" charset="-34"/>
            </a:endParaRPr>
          </a:p>
          <a:p>
            <a:pPr marL="68580" algn="thaiDist"/>
            <a:endParaRPr lang="th-TH" dirty="0">
              <a:solidFill>
                <a:srgbClr val="CC00CC"/>
              </a:solidFill>
              <a:latin typeface="TH SarabunPSK" pitchFamily="34" charset="-34"/>
              <a:cs typeface="TH SarabunPSK" pitchFamily="34" charset="-34"/>
            </a:endParaRPr>
          </a:p>
          <a:p>
            <a:pPr marL="68580" algn="thaiDist"/>
            <a:endParaRPr lang="th-TH" dirty="0">
              <a:solidFill>
                <a:srgbClr val="CC00CC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6405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82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0"/>
            <a:ext cx="646608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93001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4964</TotalTime>
  <Words>1208</Words>
  <Application>Microsoft Office PowerPoint</Application>
  <PresentationFormat>นำเสนอทางหน้าจอ (4:3)</PresentationFormat>
  <Paragraphs>217</Paragraphs>
  <Slides>69</Slides>
  <Notes>1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69</vt:i4>
      </vt:variant>
    </vt:vector>
  </HeadingPairs>
  <TitlesOfParts>
    <vt:vector size="70" baseType="lpstr"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หลักเกณฑ์ค่าที่พักในการจัดฝึกอบรม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</vt:lpstr>
      <vt:lpstr>งานนำเสนอ PowerPoint</vt:lpstr>
      <vt:lpstr>งานนำเสนอ PowerPoint</vt:lpstr>
      <vt:lpstr>งานนำเสนอ PowerPoint</vt:lpstr>
      <vt:lpstr>การขออนุมัติจ้างเหมารถยนต์</vt:lpstr>
      <vt:lpstr>งานนำเสนอ PowerPoint</vt:lpstr>
      <vt:lpstr>งานนำเสนอ PowerPoint</vt:lpstr>
      <vt:lpstr>งานนำเสนอ PowerPoint</vt:lpstr>
      <vt:lpstr>เอกสารแนบเคลียร์ (กรณีจ้างเหมารถยนต์)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Research MJU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Research User</dc:creator>
  <cp:lastModifiedBy>Windows User</cp:lastModifiedBy>
  <cp:revision>388</cp:revision>
  <cp:lastPrinted>2017-11-23T03:19:51Z</cp:lastPrinted>
  <dcterms:created xsi:type="dcterms:W3CDTF">2009-12-17T08:01:50Z</dcterms:created>
  <dcterms:modified xsi:type="dcterms:W3CDTF">2017-11-23T09:27:23Z</dcterms:modified>
</cp:coreProperties>
</file>