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73"/>
  </p:notesMasterIdLst>
  <p:handoutMasterIdLst>
    <p:handoutMasterId r:id="rId74"/>
  </p:handoutMasterIdLst>
  <p:sldIdLst>
    <p:sldId id="299" r:id="rId2"/>
    <p:sldId id="343" r:id="rId3"/>
    <p:sldId id="376" r:id="rId4"/>
    <p:sldId id="344" r:id="rId5"/>
    <p:sldId id="345" r:id="rId6"/>
    <p:sldId id="347" r:id="rId7"/>
    <p:sldId id="346" r:id="rId8"/>
    <p:sldId id="305" r:id="rId9"/>
    <p:sldId id="351" r:id="rId10"/>
    <p:sldId id="353" r:id="rId11"/>
    <p:sldId id="354" r:id="rId12"/>
    <p:sldId id="301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65" r:id="rId25"/>
    <p:sldId id="358" r:id="rId26"/>
    <p:sldId id="359" r:id="rId27"/>
    <p:sldId id="380" r:id="rId28"/>
    <p:sldId id="382" r:id="rId29"/>
    <p:sldId id="360" r:id="rId30"/>
    <p:sldId id="361" r:id="rId31"/>
    <p:sldId id="362" r:id="rId32"/>
    <p:sldId id="381" r:id="rId33"/>
    <p:sldId id="363" r:id="rId34"/>
    <p:sldId id="364" r:id="rId35"/>
    <p:sldId id="300" r:id="rId36"/>
    <p:sldId id="373" r:id="rId37"/>
    <p:sldId id="263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285" r:id="rId47"/>
    <p:sldId id="334" r:id="rId48"/>
    <p:sldId id="335" r:id="rId49"/>
    <p:sldId id="336" r:id="rId50"/>
    <p:sldId id="295" r:id="rId51"/>
    <p:sldId id="270" r:id="rId52"/>
    <p:sldId id="321" r:id="rId53"/>
    <p:sldId id="322" r:id="rId54"/>
    <p:sldId id="323" r:id="rId55"/>
    <p:sldId id="324" r:id="rId56"/>
    <p:sldId id="367" r:id="rId57"/>
    <p:sldId id="283" r:id="rId58"/>
    <p:sldId id="370" r:id="rId59"/>
    <p:sldId id="371" r:id="rId60"/>
    <p:sldId id="284" r:id="rId61"/>
    <p:sldId id="339" r:id="rId62"/>
    <p:sldId id="340" r:id="rId63"/>
    <p:sldId id="341" r:id="rId64"/>
    <p:sldId id="342" r:id="rId65"/>
    <p:sldId id="296" r:id="rId66"/>
    <p:sldId id="369" r:id="rId67"/>
    <p:sldId id="372" r:id="rId68"/>
    <p:sldId id="377" r:id="rId69"/>
    <p:sldId id="290" r:id="rId70"/>
    <p:sldId id="291" r:id="rId71"/>
    <p:sldId id="337" r:id="rId72"/>
  </p:sldIdLst>
  <p:sldSz cx="6858000" cy="9144000" type="screen4x3"/>
  <p:notesSz cx="9309100" cy="7053263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CC"/>
    <a:srgbClr val="3333FF"/>
    <a:srgbClr val="B9CDE5"/>
    <a:srgbClr val="FF3300"/>
    <a:srgbClr val="FF00FF"/>
    <a:srgbClr val="004EEA"/>
    <a:srgbClr val="0000FF"/>
    <a:srgbClr val="66FF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50" autoAdjust="0"/>
    <p:restoredTop sz="94660"/>
  </p:normalViewPr>
  <p:slideViewPr>
    <p:cSldViewPr>
      <p:cViewPr>
        <p:scale>
          <a:sx n="80" d="100"/>
          <a:sy n="80" d="100"/>
        </p:scale>
        <p:origin x="-1644" y="-60"/>
      </p:cViewPr>
      <p:guideLst>
        <p:guide orient="horz" pos="2160"/>
        <p:guide orient="horz" pos="2880"/>
        <p:guide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5273007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0AC9E1-4DB2-4E82-9FCC-8906E3100D14}" type="datetimeFigureOut">
              <a:rPr lang="th-TH"/>
              <a:pPr>
                <a:defRPr/>
              </a:pPr>
              <a:t>23/11/60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273007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0B30CA9-E2B7-4FF7-975D-59D792AA2B2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99893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5273007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r">
              <a:defRPr sz="1200"/>
            </a:lvl1pPr>
          </a:lstStyle>
          <a:p>
            <a:fld id="{DD464345-2816-4D32-891F-1AAC40A604D8}" type="datetimeFigureOut">
              <a:rPr lang="th-TH" smtClean="0"/>
              <a:pPr/>
              <a:t>23/11/60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663950" y="528638"/>
            <a:ext cx="1981200" cy="2644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5" rIns="91847" bIns="45925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30911" y="3350442"/>
            <a:ext cx="7447280" cy="3173688"/>
          </a:xfrm>
          <a:prstGeom prst="rect">
            <a:avLst/>
          </a:prstGeom>
        </p:spPr>
        <p:txBody>
          <a:bodyPr vert="horz" lIns="91847" tIns="45925" rIns="91847" bIns="45925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273007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r">
              <a:defRPr sz="1200"/>
            </a:lvl1pPr>
          </a:lstStyle>
          <a:p>
            <a:fld id="{FECE9D5F-2FFE-47DE-897D-0542918B887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70894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80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7FCA8-7460-4736-8A74-BA99EDDCC43F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43A4A-4478-4515-A7B7-ADB3CCDAC8E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334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C365C5-9A49-4366-AE79-8DB31695497F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F7889-E03E-443A-89F2-A940F57E23E6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605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70DE61-36C6-4C9D-BBDC-5F9443B4EDC1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D3ABB-249D-4378-80AE-6A6C2935036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902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722A-C944-49A1-9A2C-6514489A6BC7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43A4A-4478-4515-A7B7-ADB3CCDAC8E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804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8E54E9-2774-48A2-97EC-86CDD1A9C9BE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95671-7A7F-4216-946E-A24C7AE3C44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37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B0182A-5913-4A81-BD3B-470C5547C7FA}" type="datetime1">
              <a:rPr lang="th-TH" smtClean="0"/>
              <a:t>23/11/60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B622-FC8E-4D0D-B5BA-655E9FCAA2F2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54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69996-DDA9-49CC-BBEF-F4A69F921088}" type="datetime1">
              <a:rPr lang="th-TH" smtClean="0"/>
              <a:t>23/11/60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A6A0F-4B67-4DEC-9583-8C5B49056AE3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976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CE04E-7D00-4335-B325-D4FF3DC191DC}" type="datetime1">
              <a:rPr lang="th-TH" smtClean="0"/>
              <a:t>23/11/60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576F5-CFC8-4D61-A1FF-E6296C69ADF0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799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3BB159-4C50-43B0-B78E-13251363D342}" type="datetime1">
              <a:rPr lang="th-TH" smtClean="0"/>
              <a:t>23/11/60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BA190-9A36-4221-B22D-A3635673552E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481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471E6-0080-43E9-ACA4-9873F4C5D6B9}" type="datetime1">
              <a:rPr lang="th-TH" smtClean="0"/>
              <a:t>23/11/60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F3865-24CC-4383-BBA2-E8DB5366011A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043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7FF80-B993-4A72-B244-5EF49589FDE3}" type="datetime1">
              <a:rPr lang="th-TH" smtClean="0"/>
              <a:t>23/11/60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3C1A-00AF-46D8-B036-6C2510A6B4FB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827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AFE8DA-14DD-4FD9-9E95-502A82395FBC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B8EB96-DCCC-499E-ABF1-127554226D4C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516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80976" y="228600"/>
            <a:ext cx="6488657" cy="1143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การทำสัญญารับทุน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180976" y="1524000"/>
            <a:ext cx="6488657" cy="2514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หัวหน้าโครงการจะต้องกรอกรายละเอียดโครงการในระบบ </a:t>
            </a:r>
            <a:r>
              <a:rPr lang="en-US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E-project </a:t>
            </a: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และได้รับการอนุมัติโครงการผ่านระบบ </a:t>
            </a:r>
            <a:r>
              <a:rPr lang="en-US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E-project</a:t>
            </a:r>
            <a:r>
              <a:rPr lang="en-US" sz="2600" b="1" spc="-1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จึงจะสามารถดำเนินการทำสัญญารับทุนได้</a:t>
            </a:r>
          </a:p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600" b="1" spc="-1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โดยหัวหน้าโครงการจะต้องดำเนินการทำสัญญารับทุนให้เรียบร้อยก่อน เพื่อจะได้ดำเนินงานตามกิจกรรมในโครงการได้</a:t>
            </a:r>
            <a:endParaRPr lang="en-US" sz="26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2"/>
          <p:cNvSpPr txBox="1">
            <a:spLocks/>
          </p:cNvSpPr>
          <p:nvPr/>
        </p:nvSpPr>
        <p:spPr>
          <a:xfrm>
            <a:off x="180976" y="4191000"/>
            <a:ext cx="6488657" cy="480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400" b="1" u="sng" spc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เอกสารที่ใช้ในการทำสัญญารับทุน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สัญญารับทุน (จำนวน 2 ฉบับ) 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แบบฟอร์มที่ 1 แผนปฏิบัติการโครงการบริการวิชาการ ประจำปีงบประมาณ พ.ศ.2561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แบบฟอร์มที่ 2 แผนการเบิกจ่ายงบประมาณโครงการบริการวิชาการ ประจำปีงบประมาณ พ.ศ.2561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แบบฟอร์มที่ 3 แผนยืมเงินโครงการบริการวิชาการ ประจำปีงบประมาณ พ.ศ.2561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แบบฟอร์มที่ 4 แผนจัดซื้อจัดจ้างโครงการบริการวิชาการ ประจำปีงบประมาณ พ.ศ.2561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ประมาณการค่าใช้จ่ายโครงการบริการวิชาการ (</a:t>
            </a:r>
            <a:r>
              <a:rPr lang="th-TH" sz="2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.1)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ย.002 (</a:t>
            </a:r>
            <a:r>
              <a:rPr lang="th-TH" sz="2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โดยปริ้นท์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จากระบบ </a:t>
            </a:r>
            <a:r>
              <a:rPr lang="en-US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E-manage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514350" indent="-514350" algn="thaiDist">
              <a:buClr>
                <a:schemeClr val="tx1"/>
              </a:buClr>
              <a:buFont typeface="Arial" pitchFamily="34" charset="0"/>
              <a:buAutoNum type="arabicPeriod"/>
            </a:pPr>
            <a:endParaRPr lang="en-US" sz="28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13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8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09552" y="228600"/>
            <a:ext cx="6488657" cy="1219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การขออนุมัติจัดโครงการฝึกอบรม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228600" y="1600200"/>
            <a:ext cx="6488657" cy="1676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4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  หัวหน้าโครงการบริการวิชาการต้องทำการขออนุมัติดำเนินการตามระเบียบเช่น การขออนุมัติจัดฝึกอบรม  การขออนุมัติจ้างเหมา ขออนุมัติเบิกค่าตอบแทน ใบเสนอซื้อ/จ้าง ทุกรายการ 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ให้ออกเลขที่เอกสารจากต้นสังกัด โดยหัวหน้า</a:t>
            </a:r>
            <a:r>
              <a:rPr lang="th-TH" sz="2400" b="1" spc="-1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โครงการต้องขออนุมัติก่อนดำเนินกิจกรรม </a:t>
            </a:r>
            <a:r>
              <a:rPr lang="th-TH" sz="2400" b="1" i="1" u="sng" spc="-100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อย่างน้อย 5 วันทำการ 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228600" y="3429000"/>
            <a:ext cx="6488657" cy="541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400" b="1" u="sng" spc="-100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เอกสารที่ใช้ขออนุมัติจัดโครงการฝึกอบรม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ขออนุมัติจัดโครงการฝึกอบรม (</a:t>
            </a:r>
            <a:r>
              <a:rPr lang="th-TH" sz="2200" spc="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.7)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แบบขออนุมัติโครงการฝึกอบรม (</a:t>
            </a:r>
            <a:r>
              <a:rPr lang="th-TH" sz="2200" spc="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.7/1)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ชื่อโครงการฝึกอบรม (</a:t>
            </a:r>
            <a:r>
              <a:rPr lang="th-TH" sz="2200" spc="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.7/2)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ขออนุมัติเบิกค่าอาหารกลางวัน อาหารว่างและ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เครื่องดื่ม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.7/3)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ขออนุมัติเบิกค่าตอบแทนวิทยากร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ภายใน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.7/4) พร้อมแนบหนังสือเชิญและแบบตอบรับ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ขออนุมัติเบิกค่าตอบแทนวิทยากร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ภายนอก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.7/5) </a:t>
            </a: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พร้อมแนบ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หนังสือเชิญ</a:t>
            </a: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และแบบตอบ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รับ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ขออนุมัติจ้างเหมาและแต่งตั้งกรรมการตรวจรับพัสดุ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200" spc="100" dirty="0" smtClean="0">
                <a:latin typeface="TH SarabunPSK" pitchFamily="34" charset="-34"/>
                <a:cs typeface="TH SarabunPSK" pitchFamily="34" charset="-34"/>
              </a:rPr>
              <a:t>5) </a:t>
            </a:r>
            <a:r>
              <a:rPr lang="th-TH" sz="2200" spc="1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(ในกรณีมีการจัดทำคู่มือ/เอกสารประกอบการฝึกอบรม ไวนิล  หรือ ป้าย)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ขออนุมัตินักศึกษาช่วยปฏิบัติงาน</a:t>
            </a:r>
            <a:endParaRPr lang="th-TH" sz="2200" spc="1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endParaRPr lang="th-TH" sz="20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>
              <a:buClr>
                <a:schemeClr val="tx1"/>
              </a:buClr>
              <a:buFont typeface="Arial" pitchFamily="34" charset="0"/>
              <a:buAutoNum type="arabicPeriod"/>
            </a:pPr>
            <a:endParaRPr lang="en-US" sz="20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33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1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14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6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90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83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1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04786" y="201709"/>
            <a:ext cx="6457950" cy="159589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ctr">
              <a:buNone/>
              <a:defRPr/>
            </a:pPr>
            <a:r>
              <a:rPr lang="th-TH" sz="35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หลักเกณฑ์ค่าตอบแทนวิทยากรในการจัดฝึกอบรม</a:t>
            </a:r>
          </a:p>
          <a:p>
            <a:pPr marL="514350" indent="-514350" algn="ctr">
              <a:buNone/>
              <a:defRPr/>
            </a:pPr>
            <a:r>
              <a:rPr lang="th-TH" sz="2900" dirty="0" smtClean="0">
                <a:solidFill>
                  <a:srgbClr val="0A057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มาตรการประหยัดในการเบิกค่าใช้จ่ายในโครงการบริการวิชาการ</a:t>
            </a:r>
            <a:endParaRPr lang="th-TH" sz="2900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99532"/>
              </p:ext>
            </p:extLst>
          </p:nvPr>
        </p:nvGraphicFramePr>
        <p:xfrm>
          <a:off x="236621" y="2209800"/>
          <a:ext cx="644993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964"/>
                <a:gridCol w="3095966"/>
              </a:tblGrid>
              <a:tr h="2743200">
                <a:tc>
                  <a:txBody>
                    <a:bodyPr/>
                    <a:lstStyle/>
                    <a:p>
                      <a:pPr marL="622300" indent="-444500">
                        <a:buNone/>
                        <a:defRPr/>
                      </a:pPr>
                      <a:r>
                        <a:rPr lang="th-TH" sz="2800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1) บุคลากร</a:t>
                      </a:r>
                      <a:r>
                        <a:rPr lang="th-TH" sz="2800" i="1" u="sng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ของรัฐ</a:t>
                      </a:r>
                      <a:r>
                        <a:rPr lang="th-TH" sz="2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endParaRPr lang="en-US" sz="2600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804863" indent="-273050">
                        <a:buFontTx/>
                        <a:buChar char="-"/>
                      </a:pPr>
                      <a:r>
                        <a:rPr lang="th-TH" sz="2600" u="sng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ภาคบรรยาย </a:t>
                      </a:r>
                      <a:r>
                        <a:rPr lang="th-TH" sz="2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</a:p>
                    <a:p>
                      <a:pPr marL="804863" indent="0">
                        <a:buFontTx/>
                        <a:buNone/>
                      </a:pPr>
                      <a:r>
                        <a:rPr lang="th-TH" sz="2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ไม่เกินชั่วโมงละ 600  บาท</a:t>
                      </a:r>
                      <a:endParaRPr lang="en-US" sz="2600" b="0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804863" indent="-273050">
                        <a:buFontTx/>
                        <a:buChar char="-"/>
                        <a:tabLst/>
                      </a:pPr>
                      <a:endParaRPr lang="th-TH" sz="1600" u="sng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804863" indent="-273050">
                        <a:buFontTx/>
                        <a:buChar char="-"/>
                        <a:tabLst/>
                      </a:pPr>
                      <a:r>
                        <a:rPr lang="th-TH" sz="2600" u="sng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ภาคปฏิบัติ </a:t>
                      </a:r>
                    </a:p>
                    <a:p>
                      <a:pPr marL="531813" indent="0">
                        <a:buFontTx/>
                        <a:buNone/>
                        <a:tabLst/>
                      </a:pPr>
                      <a:r>
                        <a:rPr lang="th-TH" sz="2600" b="1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(เบิกได้กลุ่มละไม่เกิน</a:t>
                      </a:r>
                      <a:r>
                        <a:rPr lang="th-TH" sz="2600" b="1" u="non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 คน)</a:t>
                      </a:r>
                      <a:r>
                        <a:rPr lang="th-TH" sz="2600" b="1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531813" indent="0">
                        <a:buFontTx/>
                        <a:buNone/>
                        <a:tabLst/>
                      </a:pPr>
                      <a:r>
                        <a:rPr lang="th-TH" sz="2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ไม่เกินชั่วโมงละ 300 บาท </a:t>
                      </a:r>
                    </a:p>
                    <a:p>
                      <a:endParaRPr lang="th-TH" sz="2900" dirty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0113" indent="-804863">
                        <a:buNone/>
                      </a:pPr>
                      <a:r>
                        <a:rPr lang="th-TH" sz="2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2) มิใช่</a:t>
                      </a:r>
                      <a:r>
                        <a:rPr lang="th-TH" sz="2800" i="1" u="sng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บุคลากรของรัฐ</a:t>
                      </a:r>
                      <a:r>
                        <a:rPr lang="th-TH" sz="2800" i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en-US" sz="2800" i="1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723900" indent="-273050">
                        <a:buFontTx/>
                        <a:buChar char="-"/>
                      </a:pPr>
                      <a:r>
                        <a:rPr lang="th-TH" sz="2600" u="sng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ภาคบรรยาย </a:t>
                      </a:r>
                      <a:r>
                        <a:rPr lang="th-TH" sz="2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</a:p>
                    <a:p>
                      <a:pPr marL="450850" indent="273050">
                        <a:buFontTx/>
                        <a:buNone/>
                      </a:pPr>
                      <a:r>
                        <a:rPr lang="th-TH" sz="24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ไม่เกินชั่วโมงละ 1</a:t>
                      </a:r>
                      <a:r>
                        <a:rPr lang="en-US" sz="24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th-TH" sz="24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200 บาท</a:t>
                      </a:r>
                      <a:endParaRPr lang="en-US" sz="2400" b="0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th-TH" sz="2900" dirty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228601" y="5837634"/>
            <a:ext cx="6457950" cy="307776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สิ่งที่ต้องแนบ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แบบขออนุมัติโครงการฝึกอบรม พร้อมหัวหน้าโครงการลงนาม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แบบขออนุมัติเบิกค่าตอบแทน</a:t>
            </a: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วิทยากร</a:t>
            </a:r>
            <a:endParaRPr lang="th-TH" sz="2700" dirty="0" smtClean="0">
              <a:latin typeface="TH SarabunPSK" pitchFamily="34" charset="-34"/>
              <a:cs typeface="TH SarabunPSK" pitchFamily="34" charset="-34"/>
            </a:endParaRPr>
          </a:p>
          <a:p>
            <a:pPr marL="623888" indent="-355600">
              <a:buAutoNum type="arabicParenR"/>
            </a:pP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ขออนุมัติ</a:t>
            </a: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เบิกค่าอาหารกลางวัน อาหารว่างและเครื่องดื่ม</a:t>
            </a:r>
            <a:endParaRPr lang="th-TH" sz="2700" dirty="0">
              <a:latin typeface="TH SarabunPSK" pitchFamily="34" charset="-34"/>
              <a:cs typeface="TH SarabunPSK" pitchFamily="34" charset="-34"/>
            </a:endParaRP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แบบขอส่งรายงานการเงินการฝึกอบรม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แบบฟอร์มใบสำคัญรับเงิน (วิทยากร) 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หนังสือเชิญวิทยากรและแบบตอบรับวิทยากร</a:t>
            </a:r>
          </a:p>
        </p:txBody>
      </p:sp>
    </p:spTree>
    <p:extLst>
      <p:ext uri="{BB962C8B-B14F-4D97-AF65-F5344CB8AC3E}">
        <p14:creationId xmlns:p14="http://schemas.microsoft.com/office/powerpoint/2010/main" val="28450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67501" y="1752600"/>
            <a:ext cx="6515100" cy="71628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42925" indent="-542925">
              <a:spcAft>
                <a:spcPts val="600"/>
              </a:spcAft>
              <a:buNone/>
            </a:pPr>
            <a:endParaRPr lang="th-TH" sz="8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 ค่าอาหารกลางวัน</a:t>
            </a:r>
            <a:endParaRPr lang="th-TH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2. ค่าอาหารว่างและเครื่องดื่ม</a:t>
            </a: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67501" y="200024"/>
            <a:ext cx="6515100" cy="12852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หลักเกณฑ์ค่าอาหารในการจัดฝึกอบรม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463721"/>
              </p:ext>
            </p:extLst>
          </p:nvPr>
        </p:nvGraphicFramePr>
        <p:xfrm>
          <a:off x="457200" y="2895600"/>
          <a:ext cx="59436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สถานที่จัด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อัตราการเบิก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จัดในมหาวิทยาลัยแม่</a:t>
                      </a:r>
                      <a:r>
                        <a:rPr lang="th-TH" sz="24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โจ้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/ส่วนราชการอื่น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200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จัดในสถานที่เอกชน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250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3569"/>
              </p:ext>
            </p:extLst>
          </p:nvPr>
        </p:nvGraphicFramePr>
        <p:xfrm>
          <a:off x="457200" y="5730240"/>
          <a:ext cx="58674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/>
                <a:gridCol w="2933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สถานที่จัด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อัตราการเบิก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จัดในมหาวิทยาลัยแม่</a:t>
                      </a:r>
                      <a:r>
                        <a:rPr lang="th-TH" sz="24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โจ้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/ส่วนราชการอื่น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35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จัดในสถานที่เอกชน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50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8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0500" y="1676400"/>
            <a:ext cx="6438900" cy="7239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ค่าเช่าที่พักของวิทยากร</a:t>
            </a:r>
          </a:p>
          <a:p>
            <a:pPr marL="542925" indent="-542925">
              <a:spcAft>
                <a:spcPts val="600"/>
              </a:spcAft>
              <a:buNone/>
            </a:pPr>
            <a:endParaRPr lang="th-TH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ค่าที่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พักของผู้จัดอบรม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627063" indent="-517525">
              <a:spcAft>
                <a:spcPts val="600"/>
              </a:spcAft>
              <a:buNone/>
            </a:pPr>
            <a:r>
              <a:rPr lang="th-TH" dirty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- ในกรณีการจัดฝึกอบรม สัมมนา ไม่สามารถเบิกค่าเหมาจ่ายค่าที่พักได้ จะต้อง</a:t>
            </a:r>
            <a:r>
              <a:rPr lang="th-TH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ใช้ใบเสร็จรับเงินตามที่ จ่ายจริงแต่</a:t>
            </a:r>
            <a:r>
              <a:rPr lang="th-TH" dirty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ไม่เกิน</a:t>
            </a:r>
            <a:r>
              <a:rPr lang="th-TH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วงเงิน ตามระเบียบกระทรวงการคลังว่าด้วยค่าใช้จ่ายในการฝึกอบรม การจัดงาน และการประชุมระหว่างประเทศ </a:t>
            </a:r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พ.ศ.2555</a:t>
            </a:r>
            <a:endParaRPr lang="en-US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098314"/>
              </p:ext>
            </p:extLst>
          </p:nvPr>
        </p:nvGraphicFramePr>
        <p:xfrm>
          <a:off x="227511" y="2590800"/>
          <a:ext cx="6019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335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ประเภท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itchFamily="34" charset="-34"/>
                          <a:cs typeface="TH SarabunPSK" pitchFamily="34" charset="-34"/>
                        </a:rPr>
                        <a:t>อัตราการเบิก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solidFill>
                            <a:srgbClr val="000066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ค่าเช่าห้องพักของวิทยากร</a:t>
                      </a:r>
                      <a:r>
                        <a:rPr lang="th-TH" b="1" dirty="0" smtClean="0">
                          <a:solidFill>
                            <a:srgbClr val="00206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solidFill>
                            <a:srgbClr val="000066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ไม่เกินคืนละ 1,200 บาท/คน/วัน</a:t>
                      </a:r>
                      <a:endParaRPr lang="en-US" b="1" dirty="0" smtClean="0">
                        <a:solidFill>
                          <a:srgbClr val="000066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190500" y="174097"/>
            <a:ext cx="6438900" cy="12737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หลักเกณฑ์ค่าที่พักในการจัดฝึกอบรม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42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78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5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80976" y="1676400"/>
            <a:ext cx="6477000" cy="73152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5125" indent="-187325">
              <a:buNone/>
            </a:pPr>
            <a:endParaRPr lang="th-TH" sz="6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65125" indent="-187325">
              <a:buNone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ค่าตอบแทนนักศึกษาช่วยปฏิบัติงาน </a:t>
            </a:r>
          </a:p>
          <a:p>
            <a:pPr marL="68580" lvl="0" indent="0" algn="thaiDist"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</a:t>
            </a: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ดำเนินการตามประกาศมหาวิทยาลัยแม่</a:t>
            </a:r>
            <a:r>
              <a:rPr lang="th-TH" sz="2800" dirty="0" err="1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โจ้</a:t>
            </a:r>
            <a:r>
              <a:rPr lang="th-TH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เรื่องหลักเกณฑ์และอัตราค่าตอบแทนนักศึกษาที่ช่วยปฏิบัติงาน 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00024" y="152400"/>
            <a:ext cx="6477000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</a:t>
            </a:r>
          </a:p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ค่าตอบแทนนักศึกษาช่วยปฏิบัติงาน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304927" y="6870918"/>
            <a:ext cx="4286249" cy="181588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สิ่งที่ต้องแนบ</a:t>
            </a: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หนังสือขออนุมัติ (ระบุภาระงาน)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สำเนาบัตรประจำตัวนักศึกษา</a:t>
            </a: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ตารางเรียน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93509"/>
              </p:ext>
            </p:extLst>
          </p:nvPr>
        </p:nvGraphicFramePr>
        <p:xfrm>
          <a:off x="381000" y="3505200"/>
          <a:ext cx="5943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รายละเอียด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/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นักศึกษา ปริญญาตรี</a:t>
                      </a:r>
                      <a:r>
                        <a:rPr lang="th-TH" sz="24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ปฏิบัติงานชั่วโมงละ 25 บาท แต่ไม่เกินวันละ 200 บาท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นักศึกษา ปริญญาโท</a:t>
                      </a:r>
                      <a:r>
                        <a:rPr lang="th-TH" sz="24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ปฏิบัติงานชั่วโมงละ 30 บาท แต่ไม่เกินวันละ 240 บาท</a:t>
                      </a:r>
                    </a:p>
                    <a:p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0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4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64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2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0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6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0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21343" y="228600"/>
            <a:ext cx="6488657" cy="1219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การยืมเงิน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197531" y="1693334"/>
            <a:ext cx="6512470" cy="44788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 pitchFamily="34" charset="0"/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	หัวหน้าโครงการบริการวิชาการจะ </a:t>
            </a:r>
            <a:r>
              <a:rPr lang="th-TH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สามารถยืมเงินได้</a:t>
            </a:r>
            <a:r>
              <a:rPr lang="th-TH" sz="28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u="sng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ดังกรณีต่อไปนี้</a:t>
            </a:r>
          </a:p>
          <a:p>
            <a:pPr marL="363538" indent="-363538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กรณีจัดฝึกอบรม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เช่น ค่าตอบแทนวิทยากร </a:t>
            </a:r>
            <a:r>
              <a:rPr lang="th-TH" sz="26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ค่าตอบแทน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นักศึกษาช่วย</a:t>
            </a:r>
            <a:r>
              <a:rPr lang="th-TH" sz="26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ปฏิบัติงาน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ค่าอาหารกลางวัน ค่าอาหารว่างและเครื่องดื่ม เป็นต้น</a:t>
            </a:r>
          </a:p>
          <a:p>
            <a:pPr marL="363538" indent="-363538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กรณีเดินทางไปปฏิบัติงาน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เช่น ค่าเบี้ยเลี้ยง ค่าที่พัก ค่าพาหนะ เป็นต้น</a:t>
            </a:r>
          </a:p>
          <a:p>
            <a:pPr marL="363538" indent="-363538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กรณีค่าใช้จ่ายที่ไม่สามารถจัดซื้อเป็นเงินเชื่อได้</a:t>
            </a:r>
            <a:r>
              <a:rPr lang="th-TH" sz="2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เช่น ค่าวัสดุ ค่าจ้างเหมาฯ จะต้องดำเนินการตามระเบียบพัสดุ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197532" y="6417734"/>
            <a:ext cx="6502944" cy="24976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th-TH" sz="2800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โดยมีเอกสารดังต่อไปนี้</a:t>
            </a:r>
          </a:p>
          <a:p>
            <a:pPr marL="85725" indent="0">
              <a:buClr>
                <a:schemeClr val="tx1"/>
              </a:buClr>
              <a:buFont typeface="Arial" pitchFamily="34" charset="0"/>
              <a:buNone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1.1  สัญญายืมเงิน</a:t>
            </a:r>
          </a:p>
          <a:p>
            <a:pPr marL="85725" indent="0">
              <a:buClr>
                <a:schemeClr val="tx1"/>
              </a:buClr>
              <a:buFont typeface="Arial" pitchFamily="34" charset="0"/>
              <a:buNone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1.2  สำเนาหน้าบัญชีธนาคารกรุงไทย </a:t>
            </a:r>
            <a:r>
              <a: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(Book Bank)</a:t>
            </a:r>
          </a:p>
          <a:p>
            <a:pPr marL="85725" indent="0">
              <a:buClr>
                <a:schemeClr val="tx1"/>
              </a:buClr>
              <a:buFont typeface="Arial" pitchFamily="34" charset="0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1.3 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สำเนาเอกสารที่เกี่ยวข้อง เช่น สำเนาขออนุมัติอบรมฯ ฯลฯ</a:t>
            </a:r>
          </a:p>
        </p:txBody>
      </p:sp>
    </p:spTree>
    <p:extLst>
      <p:ext uri="{BB962C8B-B14F-4D97-AF65-F5344CB8AC3E}">
        <p14:creationId xmlns:p14="http://schemas.microsoft.com/office/powerpoint/2010/main" val="32813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12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4800" y="1752600"/>
            <a:ext cx="6358422" cy="7086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thaiDist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กรณีการใช้พาหนะส่วนตัวในการเดินทางไปปฏิบัติงาน และขอเบิกค่าชดเชยน้ำมัน</a:t>
            </a:r>
          </a:p>
          <a:p>
            <a:pPr marL="0" indent="0" algn="thaiDist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th-TH" sz="3600" b="1" u="sng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โดยแนบ</a:t>
            </a:r>
          </a:p>
          <a:p>
            <a:pPr marL="0" indent="0" algn="thaiDist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1.  </a:t>
            </a:r>
            <a:r>
              <a:rPr lang="th-TH" sz="2800" b="1" u="sng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ขออนุมัติเบิกเงินชดเชยการใช้พาหนะส่วนตัว</a:t>
            </a:r>
          </a:p>
          <a:p>
            <a:pPr marL="985838" indent="-714375" algn="thaiDist">
              <a:spcAft>
                <a:spcPts val="1200"/>
              </a:spcAft>
              <a:buNone/>
              <a:defRPr/>
            </a:pPr>
            <a:r>
              <a:rPr lang="th-TH" sz="28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หนังสือขออนุมัติเดินทางที่ได้รับการอนุมัติจากต้นสังกัดของผู้รับทุน</a:t>
            </a:r>
          </a:p>
          <a:p>
            <a:pPr marL="985838" indent="-542925" algn="thaiDist">
              <a:spcAft>
                <a:spcPts val="1200"/>
              </a:spcAft>
              <a:buNone/>
              <a:defRPr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ขออนุมัติใช้พาหนะส่วนตัวไปปฏิบัติงาน</a:t>
            </a:r>
          </a:p>
          <a:p>
            <a:pPr marL="985838" indent="-542925" algn="thaiDist">
              <a:spcAft>
                <a:spcPts val="1200"/>
              </a:spcAft>
              <a:buNone/>
              <a:defRPr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- การคำนวณระยะทาง ให้ใช้แผนที่กรมทางหลวง </a:t>
            </a:r>
            <a:b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(ไม่เกิน </a:t>
            </a:r>
            <a:r>
              <a:rPr lang="en-US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บาท/กม.) </a:t>
            </a:r>
          </a:p>
          <a:p>
            <a:pPr marL="0" indent="0" algn="thaiDist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</a:p>
          <a:p>
            <a:pPr marL="0" indent="0" algn="ctr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Web Link : </a:t>
            </a:r>
            <a:r>
              <a:rPr lang="en-US" sz="2800" b="1" u="sng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http://dohgis.doh.go.th/dohtotravel/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04800" y="228600"/>
            <a:ext cx="6358422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การเดินทางไปปฏิบัติงาน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4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8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338953"/>
            <a:ext cx="9144002" cy="64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5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69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4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8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338953"/>
            <a:ext cx="9144002" cy="64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0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8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9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8600" y="1600200"/>
            <a:ext cx="6400800" cy="2514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th-TH" sz="8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33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การจ้างเหมารถยนต์รวมค่าน้ำมันเชื้อเพลิง</a:t>
            </a:r>
          </a:p>
          <a:p>
            <a:pPr marL="0" indent="0">
              <a:buNone/>
            </a:pPr>
            <a:r>
              <a:rPr lang="th-TH" sz="33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30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หัวหน้าโครงการทำบันทึกข้อความเพื่อขออนุมัติจ้างเหมารถยนต์พร้อมน้ำมันเชื้อเพลิง</a:t>
            </a:r>
          </a:p>
          <a:p>
            <a:pPr marL="271463" lvl="2" fontAlgn="auto"/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ค่าเช่ายานพาหนะรวมน้ำมันเชื้อเพลิง ไม่เกิน  2,500 บาท/วัน/คัน  (โดยสาร 4-5 คนขึ้นไป) </a:t>
            </a:r>
          </a:p>
          <a:p>
            <a:pPr marL="271463" lvl="2" fontAlgn="auto"/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ค่าเช่ารถโดยสาร (รถบัส) ไม่เกิน  </a:t>
            </a:r>
            <a:r>
              <a:rPr lang="en-US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13,400  </a:t>
            </a:r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บาท/วัน/คัน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45661"/>
              </p:ext>
            </p:extLst>
          </p:nvPr>
        </p:nvGraphicFramePr>
        <p:xfrm>
          <a:off x="228600" y="4282440"/>
          <a:ext cx="6400800" cy="47091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200400"/>
                <a:gridCol w="3200400"/>
              </a:tblGrid>
              <a:tr h="47091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600" b="1" u="none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จ้างเหมาบุคคลธรรมดา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600" b="0" u="sng" baseline="0" dirty="0" smtClean="0">
                          <a:solidFill>
                            <a:srgbClr val="003399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สิ่งที่ต้องแนบ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สำเนาบัตรประชาชน (เจ้าของรถ)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สำเนาทะเบียนบ้าน (เจ้าของรถ)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สำเนาใบขับขี่ของคนขับรถยนต์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สำเนาหน้าทะเบียนรถยนต์ที่ชำระภาษี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หมายเลขโทรศัพท์เจ้าของรถ</a:t>
                      </a:r>
                    </a:p>
                  </a:txBody>
                  <a:tcPr marL="68580" marR="6858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600" b="1" u="none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จ้างเหมานิติบุคคล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600" b="0" u="sng" baseline="0" dirty="0" smtClean="0">
                          <a:solidFill>
                            <a:srgbClr val="003399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สิ่งที่ต้องแนบ</a:t>
                      </a:r>
                    </a:p>
                    <a:p>
                      <a:pPr marL="355600" indent="-355600">
                        <a:buAutoNum type="arabicPeriod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สำเนาใบขับขี่ (กรณีจ้างเหมารถยนต์)</a:t>
                      </a:r>
                    </a:p>
                    <a:p>
                      <a:pPr marL="355600" indent="-355600">
                        <a:buAutoNum type="arabicPeriod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สำเนาหน้าทะเบียนรถยนต์</a:t>
                      </a:r>
                    </a:p>
                    <a:p>
                      <a:pPr marL="0" indent="0">
                        <a:buNone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ที่ชำระภาษี</a:t>
                      </a:r>
                    </a:p>
                    <a:p>
                      <a:pPr marL="355600" indent="-355600">
                        <a:buAutoNum type="arabicPeriod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หนังสือรับรองการจดทะเบียนนิติบุคคล</a:t>
                      </a:r>
                    </a:p>
                    <a:p>
                      <a:pPr marL="355600" marR="0" lvl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355600" algn="l"/>
                        </a:tabLst>
                        <a:defRPr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หมายเลขโทรศัพท์ของนิติบุคคล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400800" cy="128016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การขออนุมัติจ้างเหมารถยนต์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03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5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1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0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20685" y="1316638"/>
            <a:ext cx="8991602" cy="63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5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8600" y="1828800"/>
            <a:ext cx="6400800" cy="20574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th-TH" sz="900" b="1" u="sng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b="1" u="sng" dirty="0" smtClean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</a:t>
            </a:r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ที่ต้องแนบ</a:t>
            </a:r>
          </a:p>
          <a:p>
            <a:pPr marL="0" indent="0" algn="thaiDist">
              <a:buNone/>
            </a:pPr>
            <a:r>
              <a:rPr lang="th-TH" sz="28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ใบเสร็จรับเงิน (เจ้าของรถยนต์ลงชื่อผู้รับเงิน/หัวหน้าโครงการ</a:t>
            </a:r>
            <a:br>
              <a:rPr lang="th-TH" sz="28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ลงชื่อผู้จ่ายเงิน) 1 ฉบับ</a:t>
            </a:r>
            <a:endParaRPr lang="th-TH" sz="2800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400800" cy="13716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เอกสารแนบเคลียร์</a:t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(กรณีจ้างเหมารถยนต์)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7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66411" y="1752600"/>
            <a:ext cx="6539466" cy="3048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14375" indent="-536575" algn="thaiDist"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ค่าตอบแทนการปฏิบัติงานนอกเวลาทำการ </a:t>
            </a:r>
            <a:endParaRPr lang="th-TH" sz="28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4375" indent="-536575" algn="thaiDist"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800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ดำเนินการ</a:t>
            </a:r>
            <a:r>
              <a:rPr lang="th-TH" sz="2800" b="1" u="sng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ตามระเบียบ ดังนี้</a:t>
            </a:r>
            <a:endParaRPr lang="en-US" sz="2800" b="1" u="sng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5125" indent="-92075">
              <a:buNone/>
            </a:pP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-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วันทำการ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(ไม่น้อยกว่า 3.5 ชั่วโมง)  </a:t>
            </a: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.-/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วัน </a:t>
            </a:r>
          </a:p>
          <a:p>
            <a:pPr marL="365125" indent="-92075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-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วันหยุดราชการ 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(ไม่น้อยกว่า 7 ชั่วโมง)ไม่</a:t>
            </a: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เกิน 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200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.-/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365125" indent="-92075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ในกรณี ที่ขออนุมัติปฏิบัติงานนอกเวลาทำการเกิน 15 วัน/เดือน ให้ทำหนังสือขออนุมัติ ผ่านต้นสังกัด เสนอ อธิการบดี 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8112" y="152400"/>
            <a:ext cx="6567765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ค่าตอบแทนการปฏิบัติงานนอกเวลา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5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4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338953"/>
            <a:ext cx="9144002" cy="64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2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89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66411" y="1752600"/>
            <a:ext cx="6539466" cy="7239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14375" indent="-536575" algn="thaiDist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  ไม่</a:t>
            </a:r>
            <a:r>
              <a:rPr lang="th-TH" sz="28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อนุมัติให้เบิกจ่ายงบบุคลากร และงบลงทุน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8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หมวด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ครุภัณฑ์และสิ่งก่อสร้าง)</a:t>
            </a:r>
          </a:p>
          <a:p>
            <a:pPr marL="365125" indent="-92075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2.  ไม่</a:t>
            </a:r>
            <a:r>
              <a:rPr lang="th-TH" sz="28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สามารถ</a:t>
            </a:r>
            <a:r>
              <a:rPr lang="th-TH" sz="2800" i="1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ขออนุมัติดำเนินการย้อนหลังทุก</a:t>
            </a:r>
            <a:r>
              <a:rPr lang="th-TH" sz="2800" i="1" dirty="0" smtClean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กรณี</a:t>
            </a:r>
          </a:p>
          <a:p>
            <a:pPr marL="625475" indent="-352425" algn="thaiDist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3.  ค่าใช้จ่ายควรสอดคล้องกับกิจกรรมและวัตถุประสงค์ของโครงการ (กรณีโครงการบริการวิชาการ</a:t>
            </a:r>
            <a:r>
              <a:rPr lang="th-TH" sz="28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กลุ่มฝึกอบรมและสัมมนา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ไม่สามารถเบิกค่าใช้จ่ายในการจ้างเหมาบุคคล</a:t>
            </a:r>
            <a:b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เพื่อดำเนินการฝึกอบรมและสัมมนาได้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542925" indent="-269875" algn="thaiDist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ค่าจ้างเหมาสำรวจแบบสอบถามและวิเคราะห์ข้อมูล 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สามารถเบิกจ่ายได้</a:t>
            </a: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ตามความเหมาะสม  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(กรณีขออนุมัติต้องแนบ </a:t>
            </a:r>
            <a:r>
              <a:rPr lang="th-TH" sz="2800" u="sng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แบบสอบถามด้วย)</a:t>
            </a:r>
            <a:endParaRPr lang="th-TH" sz="2800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8112" y="152400"/>
            <a:ext cx="6567765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หลักเกณฑ์การเบิกจ่ายเงิน</a:t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โครงการบริการวิชาการ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21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171450" y="152400"/>
            <a:ext cx="6467474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การจัดซื้อ/จัดจ้าง 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</a:t>
            </a: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บริการวิชาการ</a:t>
            </a: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171450" y="1671632"/>
            <a:ext cx="6457950" cy="7243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th-TH" sz="9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thaiDist">
              <a:buFont typeface="Arial" pitchFamily="34" charset="0"/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2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ปฏิบัติตามระเบียบของพระราชบัญญัติการจัดซื้อจัดจ้างและการบริหารพัสดุภาครัฐ พ.ศ.2560 และระเบียบกระทรวงการคลังว่าด้วยการจัดซื้อจัดจ้างและการบริหารพัสดุภาครัฐ พ.ศ.2560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โดยผ่านความเห็นชอบของสำนักวิจัยฯ</a:t>
            </a:r>
          </a:p>
          <a:p>
            <a:pPr marL="0" indent="0" algn="thaiDist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1.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00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กรณีจัดซื้อ/จัดจ้าง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</a:t>
            </a:r>
          </a:p>
          <a:p>
            <a:pPr marL="0" indent="0" algn="thaiDist">
              <a:buFont typeface="Arial" pitchFamily="34" charset="0"/>
              <a:buNone/>
            </a:pPr>
            <a:r>
              <a:rPr lang="th-TH" sz="28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ให้กรอกรายละเอียดวัสดุตามแบบฟอร์ม ใบเสนอซื้อ/จ้าง พร้อมแต่งตั้งกรรมการตรวจรับพัสดุ</a:t>
            </a:r>
          </a:p>
          <a:p>
            <a:pPr marL="0" indent="0">
              <a:buFont typeface="Arial" pitchFamily="34" charset="0"/>
              <a:buNone/>
            </a:pP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</a:p>
          <a:p>
            <a:pPr marL="0" indent="0">
              <a:buFont typeface="Arial" pitchFamily="34" charset="0"/>
              <a:buNone/>
            </a:pPr>
            <a:endParaRPr lang="th-TH" sz="2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th-TH" sz="2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th-TH" sz="2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Font typeface="Arial" pitchFamily="34" charset="0"/>
              <a:buNone/>
            </a:pPr>
            <a:endParaRPr lang="th-TH" sz="1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*กรุณาตรวจรับพัสดุ ภายใน 5 วันทำการ*</a:t>
            </a:r>
          </a:p>
          <a:p>
            <a:pPr marL="0" indent="0" algn="ctr">
              <a:buFont typeface="Arial" pitchFamily="34" charset="0"/>
              <a:buNone/>
            </a:pPr>
            <a:endParaRPr lang="en-US" sz="2800" b="1" dirty="0" smtClean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280284"/>
              </p:ext>
            </p:extLst>
          </p:nvPr>
        </p:nvGraphicFramePr>
        <p:xfrm>
          <a:off x="342901" y="4681532"/>
          <a:ext cx="61722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/>
                <a:gridCol w="3086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รายการซื้อ/จ้าง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จำนวนกรรมการตรวจรับ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10,000 บาท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1-3</a:t>
                      </a:r>
                      <a:r>
                        <a:rPr lang="th-TH" sz="24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เกิน 10,000 บาท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 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30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7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34155" y="1338955"/>
            <a:ext cx="9144000" cy="64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07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2400" y="1752600"/>
            <a:ext cx="6534150" cy="2895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27063" indent="-354013">
              <a:buNone/>
            </a:pPr>
            <a:endParaRPr lang="en-US" sz="8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787400" indent="-514350">
              <a:buAutoNum type="arabicPeriod" startAt="2"/>
            </a:pP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การจ้างเหมาบุคคล/องค์กรเพื่อสร้างชิ้นงาน </a:t>
            </a:r>
          </a:p>
          <a:p>
            <a:pPr marL="273050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ต้องเป็นผู้ที่มีอาชีพรับจ้างนั้น และ/หรือแสดงให้เห็นว่าเป็นผู้ที่สามารถทำงานรับจ้างนั้นได้สำเร็จ และควรระบุราคาต่อหน่วยของชิ้นงานนั้น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152400" y="152400"/>
            <a:ext cx="6534150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การจัดซื้อ/จัดจ้าง 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</a:t>
            </a: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บริการ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วิชาการ (ต่อ)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6688" y="4965918"/>
            <a:ext cx="6519862" cy="181588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สิ่งที่ต้องแนบ</a:t>
            </a:r>
          </a:p>
          <a:p>
            <a:pPr marL="730250" indent="-457200">
              <a:buAutoNum type="arabicPeriod"/>
            </a:pP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สำเนาบัตรประจำตัวประชาชน และสำเนาทะเบียนบ้าน</a:t>
            </a:r>
          </a:p>
          <a:p>
            <a:pPr marL="730250" indent="-457200">
              <a:buAutoNum type="arabicPeriod"/>
            </a:pP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สำเนาวุฒิการศึกษา</a:t>
            </a:r>
          </a:p>
          <a:p>
            <a:pPr marL="730250" indent="-457200">
              <a:buAutoNum type="arabicPeriod"/>
            </a:pP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หนังสือ หรือเอกสารที่แสดงความรู้ความสามารถ</a:t>
            </a:r>
          </a:p>
        </p:txBody>
      </p:sp>
    </p:spTree>
    <p:extLst>
      <p:ext uri="{BB962C8B-B14F-4D97-AF65-F5344CB8AC3E}">
        <p14:creationId xmlns:p14="http://schemas.microsoft.com/office/powerpoint/2010/main" val="41810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2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7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66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6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b="1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206960"/>
              </p:ext>
            </p:extLst>
          </p:nvPr>
        </p:nvGraphicFramePr>
        <p:xfrm>
          <a:off x="180976" y="1752600"/>
          <a:ext cx="6477000" cy="559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194"/>
                <a:gridCol w="2578806"/>
                <a:gridCol w="2159000"/>
              </a:tblGrid>
              <a:tr h="49628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กรณีซื้อ/จ้าง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กรณีเงินยืม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กรณีเงินเชื่อ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 anchor="ctr"/>
                </a:tc>
              </a:tr>
              <a:tr h="1225956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4EEA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ร้านค้า/นิติบุคคล</a:t>
                      </a:r>
                      <a:endParaRPr lang="th-TH" sz="2400" b="1" dirty="0">
                        <a:solidFill>
                          <a:srgbClr val="004EEA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  <a:tabLst>
                          <a:tab pos="268288" algn="l"/>
                        </a:tabLst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แนบใบเสร็จรับเงิน</a:t>
                      </a: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-  แนบใบส่งของ/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ใบแจ้งหนี้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th-TH" sz="2400" baseline="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แนบสำเนาหน้าบัญชีธนาคาร</a:t>
                      </a:r>
                      <a:endParaRPr lang="th-TH" sz="2400" dirty="0">
                        <a:solidFill>
                          <a:sysClr val="windowText" lastClr="000000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</a:tr>
              <a:tr h="3459364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4EEA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บุคคลธรรมดา</a:t>
                      </a:r>
                      <a:endParaRPr lang="th-TH" sz="2400" b="1" dirty="0">
                        <a:solidFill>
                          <a:srgbClr val="004EEA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  <a:tabLst>
                          <a:tab pos="268288" algn="l"/>
                        </a:tabLst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แนบใบเสร็จรับเงิน</a:t>
                      </a:r>
                    </a:p>
                    <a:p>
                      <a:pPr marL="342900" indent="-342900">
                        <a:buFontTx/>
                        <a:buChar char="-"/>
                        <a:tabLst>
                          <a:tab pos="268288" algn="l"/>
                        </a:tabLst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สำเนาบัตรประจำตัวประชาชน </a:t>
                      </a:r>
                    </a:p>
                    <a:p>
                      <a:pPr marL="268288" indent="-268288">
                        <a:buFontTx/>
                        <a:buChar char="-"/>
                      </a:pPr>
                      <a:endParaRPr lang="th-TH" sz="2400" dirty="0">
                        <a:solidFill>
                          <a:sysClr val="windowText" lastClr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268288" indent="-268288">
                        <a:buFontTx/>
                        <a:buChar char="-"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แนบใบส่งของ </a:t>
                      </a:r>
                    </a:p>
                    <a:p>
                      <a:pPr marL="268288" indent="-268288">
                        <a:buFontTx/>
                        <a:buChar char="-"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แนบสำเนาบัตรประชาชนผู้ขาย/ผู้รับจ้าง</a:t>
                      </a:r>
                    </a:p>
                    <a:p>
                      <a:pPr marL="268288" indent="-268288">
                        <a:buFontTx/>
                        <a:buChar char="-"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แนบสำเนาหน้าบัญชีธนาคาร</a:t>
                      </a:r>
                      <a:endParaRPr lang="th-TH" sz="2400" dirty="0">
                        <a:solidFill>
                          <a:sysClr val="windowText" lastClr="000000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</a:tr>
            </a:tbl>
          </a:graphicData>
        </a:graphic>
      </p:graphicFrame>
      <p:sp>
        <p:nvSpPr>
          <p:cNvPr id="6" name="ชื่อเรื่อง 1"/>
          <p:cNvSpPr txBox="1">
            <a:spLocks/>
          </p:cNvSpPr>
          <p:nvPr/>
        </p:nvSpPr>
        <p:spPr bwMode="auto">
          <a:xfrm>
            <a:off x="185736" y="152400"/>
            <a:ext cx="6477000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40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เอก</a:t>
            </a:r>
            <a:r>
              <a:rPr lang="th-TH" sz="40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สารแนบเคลียร์ใน</a:t>
            </a:r>
            <a:r>
              <a:rPr lang="th-TH" sz="40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การจัดซื้อ/จัดจ้าง</a:t>
            </a:r>
          </a:p>
        </p:txBody>
      </p:sp>
    </p:spTree>
    <p:extLst>
      <p:ext uri="{BB962C8B-B14F-4D97-AF65-F5344CB8AC3E}">
        <p14:creationId xmlns:p14="http://schemas.microsoft.com/office/powerpoint/2010/main" val="9545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8600" y="1752600"/>
            <a:ext cx="6411516" cy="71628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55600" indent="-355600" algn="thaiDist">
              <a:spcAft>
                <a:spcPts val="1200"/>
              </a:spcAft>
              <a:buClr>
                <a:schemeClr val="tx1"/>
              </a:buClr>
              <a:buNone/>
              <a:defRPr/>
            </a:pPr>
            <a:endParaRPr lang="en-US" sz="900" b="1" dirty="0" smtClean="0">
              <a:solidFill>
                <a:srgbClr val="00006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55600" indent="-355600" algn="thaiDist"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ผู้รับ</a:t>
            </a: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ทุนต้อง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ส่งรายงานความก้าวหน้าการดำเนินงาน </a:t>
            </a:r>
            <a:b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ให้สำนักวิจัยฯ </a:t>
            </a:r>
            <a:r>
              <a:rPr lang="th-TH" sz="2800" u="sng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ทุกเดือน (ไม่เกินวันที่ 3 ของเดือนถัดไป) </a:t>
            </a:r>
            <a:br>
              <a:rPr lang="th-TH" sz="2800" u="sng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โดยให้ระบุความก้าวหน้าของการดำเนินงานตามกิจกรรมโครงการ เพื่อจะได้รวบรวมและจัดส่งกองแผนงานต่อไป</a:t>
            </a:r>
          </a:p>
          <a:p>
            <a:pPr marL="355600" lvl="0" indent="-355600" algn="thaiDist"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2.  </a:t>
            </a: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ผู้รับทุนจะต้อง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ส่งหลักฐานการใช้จ่ายเงิน</a:t>
            </a:r>
            <a:r>
              <a:rPr lang="th-TH" sz="2800" i="1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รายงานฉบับสมบูรณ์ </a:t>
            </a:r>
            <a:r>
              <a:rPr lang="th-TH" sz="2800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รายงานผลการดำเนินงานทางระบบ</a:t>
            </a:r>
            <a:r>
              <a:rPr lang="en-US" sz="2800" dirty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e-project </a:t>
            </a:r>
            <a:r>
              <a:rPr lang="th-TH" sz="2800" i="1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ภายในวันที่ </a:t>
            </a:r>
            <a:r>
              <a:rPr lang="th-TH" sz="2800" i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30 กันยายน 2561 </a:t>
            </a:r>
            <a:r>
              <a:rPr lang="th-TH" sz="2800" u="sng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(หากไม่จัดส่ง จะไม่ได้รับการพิจารณางบประมาณในปีถัดไป)</a:t>
            </a:r>
            <a:endParaRPr lang="th-TH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8600" y="228600"/>
            <a:ext cx="6411516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การส่งรายงาน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54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46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13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210040" y="152400"/>
            <a:ext cx="6408343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ln w="0">
                  <a:solidFill>
                    <a:srgbClr val="3333CC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รายงานฉบับสมบูรณ์</a:t>
            </a:r>
            <a:endParaRPr lang="th-TH" b="1" dirty="0">
              <a:ln w="0">
                <a:solidFill>
                  <a:srgbClr val="3333CC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4328" y="1719382"/>
            <a:ext cx="6408343" cy="70173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	ผู้รับผิดชอบโครงการ</a:t>
            </a:r>
            <a:r>
              <a:rPr lang="th-TH" sz="3200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จัดทำรายงานฉบับสมบูรณ์ 2 เล่ม พร้อม </a:t>
            </a:r>
            <a:r>
              <a:rPr lang="en-US" sz="3200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CD </a:t>
            </a:r>
            <a:r>
              <a:rPr lang="th-TH" sz="3200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ข้อมูล 1 แผ่น</a:t>
            </a:r>
          </a:p>
          <a:p>
            <a:pPr marL="0" indent="0">
              <a:buNone/>
            </a:pPr>
            <a:endParaRPr lang="th-TH" sz="1400" b="1" u="sng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3600" b="1" u="sng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ประกอบด้วย </a:t>
            </a:r>
            <a:endParaRPr lang="th-TH" sz="3600" b="1" u="sng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หลักการ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และเหตุผลของโครงการ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วัตถุประสงค์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ของโครงการ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ประโยชน์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ที่คาดว่าจะได้รับ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ตัวชี้วัด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ความสำเร็จของโครงการ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รายงานผลตามตัวชี้วัดความสำเร็จของโครงการ</a:t>
            </a:r>
            <a:endParaRPr lang="th-TH" sz="32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วิธีการ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ดำเนินโครงการ</a:t>
            </a:r>
          </a:p>
          <a:p>
            <a:pPr marL="355600" indent="271463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ผล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การดำเนินงาน   </a:t>
            </a:r>
            <a:endParaRPr lang="th-TH" sz="32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indent="900113" defTabSz="628650"/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7.1  สรุปผล</a:t>
            </a: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การดำเนินงานใน</a:t>
            </a:r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ภาพรวม</a:t>
            </a:r>
          </a:p>
          <a:p>
            <a:pPr indent="900113" defTabSz="714375"/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7.2  สรุปผล</a:t>
            </a: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การดำเนินงานตาม</a:t>
            </a:r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ตัวชี้วัด</a:t>
            </a:r>
          </a:p>
          <a:p>
            <a:pPr indent="900113" defTabSz="714375"/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7.3  ผล</a:t>
            </a: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การประเมินความพึงพอใจของผู้เข้า</a:t>
            </a:r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รับบริการ</a:t>
            </a:r>
          </a:p>
          <a:p>
            <a:pPr indent="900113" defTabSz="714375"/>
            <a:endParaRPr lang="th-TH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0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14852" y="1320988"/>
            <a:ext cx="9144002" cy="65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649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7162" y="1676400"/>
            <a:ext cx="6515100" cy="7239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04863" indent="-531813">
              <a:buAutoNum type="arabicPeriod" startAt="8"/>
            </a:pPr>
            <a:endParaRPr lang="th-TH" sz="9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4863" indent="-531813">
              <a:buAutoNum type="arabicPeriod" startAt="8"/>
            </a:pP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องค์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ความรู้ที่ได้รับจากการบริการวิชาการ</a:t>
            </a:r>
          </a:p>
          <a:p>
            <a:pPr marL="804863" indent="-531813">
              <a:buAutoNum type="arabicPeriod" startAt="8"/>
            </a:pP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การบูร</a:t>
            </a:r>
            <a:r>
              <a:rPr lang="th-TH" b="1" dirty="0" err="1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การองค์ความรู้สู่การเรียนการสอนหรือการวิจัย</a:t>
            </a:r>
          </a:p>
          <a:p>
            <a:pPr marL="804863" indent="-531813">
              <a:buAutoNum type="arabicPeriod" startAt="8"/>
            </a:pP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ภาคผนวก </a:t>
            </a:r>
            <a:endParaRPr lang="th-TH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0100" indent="-255588"/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เอกสาร</a:t>
            </a: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ประกอบการ</a:t>
            </a:r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อบรม</a:t>
            </a:r>
          </a:p>
          <a:p>
            <a:pPr marL="800100" indent="-255588"/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รูปภาพ</a:t>
            </a: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ประกอบการดำเนิน</a:t>
            </a:r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โครงการ</a:t>
            </a:r>
            <a:endParaRPr lang="th-TH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0100" indent="-255588"/>
            <a:r>
              <a:rPr lang="th-TH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หลักฐาน</a:t>
            </a: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การเข้าร่วมโครงการของผู้รับบริการ </a:t>
            </a:r>
            <a:r>
              <a:rPr lang="th-TH" u="sng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(ถ้ามี</a:t>
            </a:r>
            <a:r>
              <a:rPr lang="th-TH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u="sng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157162" y="152400"/>
            <a:ext cx="6529388" cy="1219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4800" b="1" dirty="0" smtClean="0">
                <a:ln w="0">
                  <a:solidFill>
                    <a:srgbClr val="0000CC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รายงานฉบับสมบูรณ์ (ต่อ)</a:t>
            </a:r>
            <a:endParaRPr lang="th-TH" sz="4800" b="1" dirty="0">
              <a:ln w="0">
                <a:solidFill>
                  <a:srgbClr val="0000CC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09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9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204788" y="152400"/>
            <a:ext cx="6491288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3600" b="1" dirty="0" smtClean="0">
                <a:ln>
                  <a:solidFill>
                    <a:srgbClr val="3333FF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การขออนุมัติเปลี่ยนแปลง</a:t>
            </a:r>
            <a:endParaRPr lang="th-TH" sz="3600" dirty="0">
              <a:ln>
                <a:solidFill>
                  <a:srgbClr val="3333FF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974" y="1828800"/>
            <a:ext cx="6515100" cy="66479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thaiDist">
              <a:buFontTx/>
              <a:buAutoNum type="arabicPeriod"/>
            </a:pPr>
            <a:r>
              <a:rPr lang="th-TH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กรณีเปลี่ยนแปลงหัวหน้าโครงการ (</a:t>
            </a:r>
            <a:r>
              <a:rPr lang="th-TH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.2)</a:t>
            </a:r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(ออกหนังสือราชการที่ หน่วยงานต้นสังกัด) </a:t>
            </a:r>
            <a:endParaRPr lang="th-TH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6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หัวหน้าโครงการจัดทำบันทึกข้อความขออนุมัติเปลี่ยนแปลงหัวหน้าโครงการ ผ่านความเห็นชอบจากหน่วยงานต้นสังกัด เรียน ผู้อำนวยการสำนักวิจัยฯ ภายในวันที่ 29 ธันวาคม 2560</a:t>
            </a:r>
          </a:p>
          <a:p>
            <a:pPr algn="thaiDist"/>
            <a:endParaRPr lang="th-TH" sz="1800" b="1" dirty="0" smtClean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582930" indent="-514350" algn="thaiDist">
              <a:buAutoNum type="arabicPeriod" startAt="2"/>
            </a:pPr>
            <a:r>
              <a:rPr lang="th-TH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กรณีเปลี่ยนแปลงหมวดรายจ่าย (</a:t>
            </a:r>
            <a:r>
              <a:rPr lang="th-TH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.3)</a:t>
            </a:r>
          </a:p>
          <a:p>
            <a:pPr marL="68580" algn="thaiDist"/>
            <a:r>
              <a:rPr lang="th-TH" b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6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หัวหน้าโครงการทำบันทึกข้อความขออนุมัติเปลี่ยนแปลงหมวดรายจ่าย เสนอ  </a:t>
            </a:r>
            <a:r>
              <a:rPr lang="th-TH" sz="2600" dirty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ผู้อำนวยการสำนักวิจัย</a:t>
            </a:r>
            <a:r>
              <a:rPr lang="th-TH" sz="26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ฯ ไม่เกินร้อยละ 20 ของงบประมาณที่ได้รับ ทั้งนี้ต้องไม่กระทบต่อวัตถุประสงค์ และตัวชี้วัดของโครงการ (ถ้าเกินกว่าที่กำหนด จะต้องได้รับความเห็นชอบจากคณะกรรมการบริการวิชาการ)</a:t>
            </a:r>
            <a:endParaRPr lang="th-TH" dirty="0" smtClean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 smtClean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40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4900</TotalTime>
  <Words>1223</Words>
  <Application>Microsoft Office PowerPoint</Application>
  <PresentationFormat>นำเสนอทางหน้าจอ (4:3)</PresentationFormat>
  <Paragraphs>214</Paragraphs>
  <Slides>71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71</vt:i4>
      </vt:variant>
    </vt:vector>
  </HeadingPairs>
  <TitlesOfParts>
    <vt:vector size="72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หลักเกณฑ์ค่าที่พักในการจัดฝึกอบรม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</vt:lpstr>
      <vt:lpstr>งานนำเสนอ PowerPoint</vt:lpstr>
      <vt:lpstr>งานนำเสนอ PowerPoint</vt:lpstr>
      <vt:lpstr>งานนำเสนอ PowerPoint</vt:lpstr>
      <vt:lpstr>การขออนุมัติจ้างเหมารถยนต์</vt:lpstr>
      <vt:lpstr>งานนำเสนอ PowerPoint</vt:lpstr>
      <vt:lpstr>งานนำเสนอ PowerPoint</vt:lpstr>
      <vt:lpstr>งานนำเสนอ PowerPoint</vt:lpstr>
      <vt:lpstr>เอกสารแนบเคลียร์ (กรณีจ้างเหมารถยนต์)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Research MJU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Research User</dc:creator>
  <cp:lastModifiedBy>Windows User</cp:lastModifiedBy>
  <cp:revision>379</cp:revision>
  <cp:lastPrinted>2017-11-23T03:19:51Z</cp:lastPrinted>
  <dcterms:created xsi:type="dcterms:W3CDTF">2009-12-17T08:01:50Z</dcterms:created>
  <dcterms:modified xsi:type="dcterms:W3CDTF">2017-11-23T04:06:23Z</dcterms:modified>
</cp:coreProperties>
</file>